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6858000" cx="12192000"/>
  <p:notesSz cx="6858000" cy="9144000"/>
  <p:embeddedFontLst>
    <p:embeddedFont>
      <p:font typeface="Roboto"/>
      <p:regular r:id="rId58"/>
      <p:bold r:id="rId59"/>
      <p:italic r:id="rId60"/>
      <p:boldItalic r:id="rId61"/>
    </p:embeddedFont>
    <p:embeddedFont>
      <p:font typeface="Noto Sans Symbols"/>
      <p:regular r:id="rId62"/>
      <p:bold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64" roundtripDataSignature="AMtx7mjN9AQaI33mJAYinxY6dflkzDlb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NotoSansSymbols-regular.fntdata"/><Relationship Id="rId61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64" Type="http://customschemas.google.com/relationships/presentationmetadata" Target="metadata"/><Relationship Id="rId63" Type="http://schemas.openxmlformats.org/officeDocument/2006/relationships/font" Target="fonts/NotoSansSymbol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-bold.fntdata"/><Relationship Id="rId14" Type="http://schemas.openxmlformats.org/officeDocument/2006/relationships/slide" Target="slides/slide9.xml"/><Relationship Id="rId58" Type="http://schemas.openxmlformats.org/officeDocument/2006/relationships/font" Target="fonts/Robot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希10:11-14 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凡祭司天天站着事奉</a:t>
            </a:r>
            <a:r>
              <a:rPr b="0" i="1" lang="zh-TW" u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神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，屢次獻上一樣的祭物，這祭物永不能除罪。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但基督獻了一次永遠的贖罪祭，就在神的右邊坐下了。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從此，等候他仇敵成了他的腳凳。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因為他一次獻祭，便叫那得以成聖的人永遠完全。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“他行耶和華眼中看為惡的事”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400550"/>
            <a:ext cx="5486400" cy="455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撒母耳記下 12:24-25 大衛安慰他的妻 拔示巴 ，與她同寢，她就生了兒子，給他起名叫 所羅門 。耶和華也喜愛他，就藉先知拿單賜他一個名字，叫耶底底亞，因為耶和華愛他。(耶底底亞意思是神所愛的)</a:t>
            </a:r>
            <a:endParaRPr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王上1:49-53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亞多尼雅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的眾客</a:t>
            </a:r>
            <a:r>
              <a:rPr i="1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聽見這話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就都驚懼，起來四散。 </a:t>
            </a:r>
            <a:r>
              <a:rPr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亞多尼雅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懼怕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，就起來，去抓住祭壇的角。 </a:t>
            </a:r>
            <a:r>
              <a:rPr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有人告訴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說：「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亞多尼雅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懼怕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王，現在抓住祭壇的角，說：『願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王今日向我起誓，必不用刀殺僕人。』」 </a:t>
            </a:r>
            <a:r>
              <a:rPr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說：「他若作忠義的人，連一根頭髮也不致落在地上；他若行惡，必要死亡。」 </a:t>
            </a:r>
            <a:r>
              <a:rPr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於是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王差遣人，使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亞多尼雅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從壇上下來，他就來，向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王下拜；</a:t>
            </a:r>
            <a:r>
              <a:rPr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對他說：「你回家去吧！」</a:t>
            </a:r>
            <a:endParaRPr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大衛去世之後,亞多尼雅來見拔示巴，求她向所羅門進言，將書念的女子亞比煞賜給他為妻。亞比煞名義上是大衛的妃嬪，但大衛並未與她親近。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多尼雅非分的要求給自己帶來殺身之禍。他和所羅門爭奪王位，所羅門作王之後並未殺他。他不知怎麼想的，沒有得國，就想得亞比煞，還說動拔示巴去為他進言。聖經記載了所羅門和拔示巴之間的對話，非常傳神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所羅門當時還未到二十歲，也自稱為幼童(3:7)。大衛囑咐所羅門，要作剛強的大丈夫，保護國家，帶領百姓。</a:t>
            </a:r>
            <a:endParaRPr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685800" y="536575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3818660"/>
            <a:ext cx="5486400" cy="4351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以色列的元帥押尼珥到希伯崙向大衛招降,大衛就和和他立約,送他回去了,結果約押就騙押尼珥回到希伯崙甲意要跟他說機密的話,刺透他的腹,將他殺死了。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撒下3:38-39王對臣僕說：「你們豈不知今日</a:t>
            </a:r>
            <a:r>
              <a:rPr lang="zh-TW" sz="1200" u="sng"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人中死了一個作元帥的大丈夫嗎？ 39我雖然受膏為王，今日還是軟弱；這</a:t>
            </a:r>
            <a:r>
              <a:rPr lang="zh-TW" sz="1200" u="sng">
                <a:latin typeface="Arial"/>
                <a:ea typeface="Arial"/>
                <a:cs typeface="Arial"/>
                <a:sym typeface="Arial"/>
              </a:rPr>
              <a:t>洗魯雅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的兩個兒子比我剛強。願耶和華照着惡人所行的惡報應他。」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PMingLiU"/>
                <a:ea typeface="PMingLiU"/>
                <a:cs typeface="PMingLiU"/>
                <a:sym typeface="PMingLiU"/>
              </a:rPr>
              <a:t>作為一個將軍，當然殺過人，但聖經特別記載約押所殺的烏利亞，押尼珥，押沙龍，亞瑪撒這四個人的經過，因在約押所殺的四個人中，沒有一個是他用光明正大之方法殺死的。殺押尼珥時“假作要與他說機密話”（撒下三：27）；殺烏利亞是用借刀殺人方式，故意派他到危險的戰陣處，然後全軍撤退，讓他“戰死”（撒下一一：16-17）；殺押沙龍是趁他頭髮被樹枝繞住時將他刺透（撒下一八：14-15）；殺亞瑪撒時則假裝親嘴（撒下二○：9-10）。</a:t>
            </a:r>
            <a:endParaRPr b="1"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所羅門的國位穩固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清除皇室政敵</a:t>
            </a: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殺了四哥亞多尼雅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清除宗教政敵</a:t>
            </a: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罷免了祭司亞比亞他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清除軍事政敵</a:t>
            </a: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殺了元帥約押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清除民間政敵</a:t>
            </a: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殺了反對黨領袖示每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結果</a:t>
            </a: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所羅門坐他父親大衛的位，他的國甚是堅固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問題</a:t>
            </a: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所羅門的做法是人的手段</a:t>
            </a: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還是神的心意？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603250" y="466725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3790951"/>
            <a:ext cx="5486400" cy="4759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摩西遺言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申30:15-18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「看哪，我今日將生與福，死與禍，陳明在你面前。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吩咐你愛耶和華－你的神，遵行他的道，謹守他的誡命、律例、典章，使你可以存活，人數增多，耶和華－你神就必在你所要進去得為業的地上賜福與你。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倘若你心裏偏離，不肯聽從，卻被勾引去敬拜事奉別神，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我今日明明告訴你們，你們必要滅亡</a:t>
            </a: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申31: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你們當剛強壯膽，不要害怕，也不要畏懼他們，因為耶和華－你的神和你同去。他必不撇下你，也不丟棄你。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書1:1-9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耶和華的僕人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摩西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死了以後，耶和華曉諭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摩西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的幫手，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嫩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的兒子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約書亞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，說： …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只要剛強，大大壯膽，謹守遵行我僕人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摩西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所吩咐你的一切律法，不可偏離左右，使你無論往哪裏去，都可以順利。 </a:t>
            </a:r>
            <a:r>
              <a:rPr b="1"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這律法書不可離開你的口，總要晝夜思想，好使你謹守遵行這書上所寫的一切話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。如此，你的道路就可以亨通，凡事順利。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我豈沒有吩咐你嗎？你當剛強壯膽！不要懼怕，也不要驚惶；因為你無論往哪裏去，耶和華－你的神必與你同在。」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約書亞對以色列民的遺言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所以，你們要大大壯膽，謹守遵行寫在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摩西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律法書上的一切話，不可偏離左右。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不可與你們中間所剩下的這些國民攙雜。他們的神，你們不可提他的名，不可指着他起誓，也不可事奉、叩拜；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只要照着你們到今日所行的，專靠耶和華－你們的神。 </a:t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使徒保羅勸勉哥林多信徒說，「你們務要警醒，在真道上站立得穩，要作大丈夫，要剛強。」(林前16:13)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685800" y="430213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3827463"/>
            <a:ext cx="5486400" cy="474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會幕遷至基遍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：摩西在曠野所建造的會幕，後來去了哪裡？約書亞征服迦南之後，將會幕設立在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示羅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（書</a:t>
            </a:r>
            <a:r>
              <a:rPr lang="zh-TW" sz="1600">
                <a:latin typeface="Calibri"/>
                <a:ea typeface="Calibri"/>
                <a:cs typeface="Calibri"/>
                <a:sym typeface="Calibri"/>
              </a:rPr>
              <a:t>18:1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），就一直在那裏三、四百年。到了士師時代的末期，以利做祭司的時候，約櫃離開了會幕（撒上</a:t>
            </a:r>
            <a:r>
              <a:rPr lang="zh-TW" sz="1600">
                <a:latin typeface="Calibri"/>
                <a:ea typeface="Calibri"/>
                <a:cs typeface="Calibri"/>
                <a:sym typeface="Calibri"/>
              </a:rPr>
              <a:t>4:3-4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），就再也沒有回來。到了大衛作王的時候，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會幕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已經被移到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基遍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，銅祭壇也在那裏，只是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約櫃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已經被大衛移到了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耶路撒冷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。大衛派祭司撒督負責，每日早晚在基遍的會幕之前給耶和華獻燔祭（代上</a:t>
            </a:r>
            <a:r>
              <a:rPr lang="zh-TW" sz="1600">
                <a:latin typeface="Calibri"/>
                <a:ea typeface="Calibri"/>
                <a:cs typeface="Calibri"/>
                <a:sym typeface="Calibri"/>
              </a:rPr>
              <a:t>16:39-40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）。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所羅門獻祭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：所羅門作王之後，率領眾大臣到基遍給耶和華獻祭，並在那裏向神求智慧（代下</a:t>
            </a:r>
            <a:r>
              <a:rPr lang="zh-TW" sz="1600">
                <a:latin typeface="Calibri"/>
                <a:ea typeface="Calibri"/>
                <a:cs typeface="Calibri"/>
                <a:sym typeface="Calibri"/>
              </a:rPr>
              <a:t>1:1-13</a:t>
            </a: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）。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-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那件出名的二婦爭子案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所羅門斷案，成為千古美談。一位年輕的君王向神求智慧，使他能夠剖視人性，洞見真相，作出正確的判決，獲得人民的敬畏與愛戴。敬畏神的人有智慧，無論事情有多複雜，總逃不出天理人情的範圍。有智慧的人能夠看出事情的條理，循著正確的線索，作出正確的結論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示巴女王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列王紀上第十章用一整章的篇幅來描寫所羅門的榮華。示巴女王帶著許多隨從，又有駱駝馱著香料、寶石、和許多金子來見所羅門。她見到所羅門所建造的宮室，席上的珍饈美味，群臣和僕人的衣服裝飾，就詫異地魂不守舍。這段經文還說：</a:t>
            </a:r>
            <a:r>
              <a:rPr b="1"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所羅門王一切的飲器都是金子的。黎巴嫩林宮裡的一切器皿都是精金的。所羅門年間，銀子算不了甚麼。</a:t>
            </a: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（王上10:21）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•然而根據耶穌，就算所羅門極榮華的時候，他所穿戴卻遠遠不如野地的花草。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•耶穌說：「然而我告訴你們：就是所羅門極榮華的時候，他所穿戴的還不如這花一朵呢！你們這小信的人哪！野地裡的草今天還在，明天就丟在爐裡，神還給它這樣的妝飾，何況你們呢！」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•耶穌拿野地的花草來與所羅門的榮華相比，教導我們信靠神的功課。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所以你們不要憂慮，不要擔心吃甚麼、穿甚麼、疫情如何、前途如何。你們在天父的眼中何等貴重！你們只當求他的國和他的義，你們一切的需用，天父都要加給你們了！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推羅王希蘭和大衛交好,就答應所羅門從黎巴嫩運香柏木給所羅門建殿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列王紀上</a:t>
            </a:r>
            <a:r>
              <a:rPr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5-10 </a:t>
            </a:r>
            <a:r>
              <a:rPr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章記載了所羅門建造聖殿的過程：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王上6:37-38 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b="0" i="1" lang="zh-TW" u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在位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第四年西弗月，立了耶和華殿的根基。到十一年布勒月，就是八月，殿和一切屬殿的都按着樣式造成。他建殿的工夫共有七年。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祭壇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銅海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銅盆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至聖所是代表神的所在 </a:t>
            </a:r>
            <a:r>
              <a:rPr b="0" i="0" lang="zh-TW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神的法柜和其上的施恩座，放在至圣所里面，那里才是神的荣耀居住之处。圣所和至圣所中间又有幔子隔开。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太27: 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50-51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耶穌又大聲喊叫，氣就斷了。 忽然，殿裏的幔子從上到下裂為兩半，地也震動，磐石也崩裂，</a:t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希10:19 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弟兄們，我們既因耶穌的血得以坦然進入至聖所，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是藉着他給我們開了一條又新又活的路，從幔子經過，這幔子就是他的身體。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王上8: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27-30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「神果真住在地上嗎？看哪，天和天上的天尚且不足你居住的，何況我所建的這殿呢？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惟求耶和華－我的神垂顧僕人的禱告祈求，俯聽僕人今日在你面前的祈禱呼籲。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願你晝夜看顧這殿，就是你應許立為你名的居所；求你垂聽僕人向此處禱告的話。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你僕人和你民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向此處祈禱的時候，求你在天上你的居所垂聽，垂聽而赦免。</a:t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「論到不屬你民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的外邦人，為你名從遠方而來，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（他們聽人論說你的大名和大能的手，並伸出來的膀臂）向這殿禱告，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求你在天上你的居所垂聽，照着外邦人所祈求的而行，使天下萬民都認識你的名，敬畏你像你的民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一樣；又使他們知道我建造的這殿是稱為你名下的。</a:t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「你的民若得罪你（世上沒有不犯罪的人），你向他們發怒，將他們交給仇敵擄到仇敵之地，或遠或近，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他們若在擄到之地想起罪來，回心轉意，懇求你說：『我們有罪了，我們悖逆了，我們作惡了』；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他們若在擄到之地盡心盡性歸服你，又向自己的地，就是你賜給他們列祖之地和你所選擇的城，並我為你名所建造的殿禱告，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求你在天上你的居所垂聽他們的禱告祈求，為他們伸冤；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饒恕得罪你的民，赦免他們的一切過犯，使他們在擄他們的人面前蒙憐恤。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因為他們是你的子民，你的產業，是你從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埃及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領出來脫離鐵爐的。</a:t>
            </a:r>
            <a:endParaRPr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7:notes"/>
          <p:cNvSpPr txBox="1"/>
          <p:nvPr>
            <p:ph idx="1" type="body"/>
          </p:nvPr>
        </p:nvSpPr>
        <p:spPr>
          <a:xfrm>
            <a:off x="685800" y="4400550"/>
            <a:ext cx="5486400" cy="417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所羅門被稱為智者，絕頂的聰明人。他作箴言三千句，詩歌一千零五首，講論草木、飛禽、走獸、昆蟲、水族。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所羅門做了一件最蠢的事，就是不專一事奉耶和華。</a:t>
            </a:r>
            <a:r>
              <a:rPr lang="zh-TW" sz="11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11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 sz="11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有妃七百，都是公主；還有嬪三百。這些妃嬪誘惑他的心。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所羅門年老的時候，他的妃嬪誘惑他的心去隨從別的神，不誠誠實實地順服耶和華他的神。（王上</a:t>
            </a:r>
            <a:r>
              <a:rPr lang="zh-TW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11:3-4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）這句話的重點是「</a:t>
            </a:r>
            <a:r>
              <a:rPr b="1"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不誠誠實實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」，就是說，所羅門並沒有「不敬拜耶和華」，他只是「不專一事奉耶和華」。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名義上耶和華是他的神，實際上他有許多神。</a:t>
            </a:r>
            <a:r>
              <a:rPr b="1"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對獨一的真神不專一，這是所羅門一生所做最蠢的事。</a:t>
            </a: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聰明人為何會做蠢事？他明明在箴言中說「敬畏耶和華是智慧的開端」（箴</a:t>
            </a:r>
            <a:r>
              <a:rPr lang="zh-TW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9:10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），怎麼自己卻去隨從別神？聖經說，所羅門隨從別神的原因，是「他的妃嬪誘惑他的心」。看起來，無論一個人有多聰明，他也經不起妃嬪的誘惑。</a:t>
            </a:r>
            <a:endParaRPr sz="11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甚麼是聰明人的「妃嬪」？聖經說她們是外邦女子，就是摩押人，亞捫人，以東人，赫人</a:t>
            </a:r>
            <a:r>
              <a:rPr lang="zh-TW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雖然耶和華曉諭以色列人不可與這些國的人往來，所羅門卻戀愛這些女子。（王上</a:t>
            </a:r>
            <a:r>
              <a:rPr lang="zh-TW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11:1-2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這些妃嬪有自己的信仰體系，所羅門愛屋及烏，因為戀愛妃嬪，就接受了她們的信仰體系，甚至積極參與，為她們的神建築邱壇。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聰明人的「妃嬪」，是他所戀愛的東西。不只是喜好而已，是戀愛到了難捨的地步。「妃嬪」有自己的信仰體系，你因為戀愛妃嬪，也接受了妃嬪的信仰。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你並沒有不敬拜耶和華，你還是去教會，還是唱詩歌，但那只是星期天。星期一你去拜亞斯他錄，星期二你去拜米勒公，星期三拜基抹，星期四拜大袞</a:t>
            </a:r>
            <a:r>
              <a:rPr lang="zh-TW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妃嬪很美貌，所以才能誘惑所羅門。你的妃嬪也很美貌，所以才能誘惑你。你又愛耶穌，又愛世界；又事奉真神，又事奉瑪門。你所愛的東西都很美，你對她們戀戀不捨，你也跟從她們的神。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妃嬪誘惑你的心，使你不誠誠實實地跟從耶和華。聖經說，這是聰明人做蠢事的原因。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王上11:9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耶和華向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發怒，因為他的心偏離向他兩次顯現的耶和華－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的神。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耶和華曾吩咐他不可隨從別神，他卻沒有遵守耶和華所吩咐的。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所以耶和華對他說：「你既行了這事，不遵守我所吩咐你守的約和律例，我必將你的國奪回，賜給你的臣子。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然而，因你父親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的緣故，我不在你活着的日子行這事，必從你兒子的手中將國奪回。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只是我不將全國奪回，要因我僕人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和我所選擇的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耶路撒冷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，還留一支派給你的兒子。」</a:t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所羅門晚年,以東人哈達興起,做所羅門的敵人(王上11:14), 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的臣僕、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尼八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的兒子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耶羅波安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也舉手攻擊王(王上11:26)。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一日，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耶羅波安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出了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耶路撒冷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示羅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人先知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亞希雅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在路上遇見他；亞希雅身上穿着一件新衣。他們二人在田野，以外並無別人。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亞希雅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將自己穿的那件新衣撕成十二片，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對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耶羅波安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說：「你可以拿十片。耶和華－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的神如此說：『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我必將國從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手裏奪回，將十個支派賜給你。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（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我因僕人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和我在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眾支派中所選擇的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耶路撒冷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城的緣故，仍給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留一個支派。）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因為他離棄我，敬拜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西頓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人的女神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亞斯她錄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摩押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的神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基抹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，和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亞捫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人的神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米勒公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，沒有遵從我的道，行我眼中看為正的事，</a:t>
            </a:r>
            <a:r>
              <a:rPr i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守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我的律例典章，像他父親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一樣。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但我不從他手裏將全國奪回；使他終身為君，是因我所揀選的僕人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謹守我的誡命律例。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我必從他兒子的手裏將國奪回，以十個支派賜給你， </a:t>
            </a:r>
            <a:r>
              <a:rPr b="1" lang="zh-TW" sz="1200">
                <a:latin typeface="Arial"/>
                <a:ea typeface="Arial"/>
                <a:cs typeface="Arial"/>
                <a:sym typeface="Arial"/>
              </a:rPr>
              <a:t>36還留一個支派給他的兒子，使我僕人</a:t>
            </a:r>
            <a:r>
              <a:rPr b="1" lang="zh-TW" sz="1200" u="sng"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1" lang="zh-TW" sz="1200">
                <a:latin typeface="Arial"/>
                <a:ea typeface="Arial"/>
                <a:cs typeface="Arial"/>
                <a:sym typeface="Arial"/>
              </a:rPr>
              <a:t>在我所選擇立我名的</a:t>
            </a:r>
            <a:r>
              <a:rPr b="1" lang="zh-TW" sz="1200" u="sng">
                <a:latin typeface="Arial"/>
                <a:ea typeface="Arial"/>
                <a:cs typeface="Arial"/>
                <a:sym typeface="Arial"/>
              </a:rPr>
              <a:t>耶路撒冷</a:t>
            </a:r>
            <a:r>
              <a:rPr b="1" lang="zh-TW" sz="1200">
                <a:latin typeface="Arial"/>
                <a:ea typeface="Arial"/>
                <a:cs typeface="Arial"/>
                <a:sym typeface="Arial"/>
              </a:rPr>
              <a:t>城裏，在我面前長有燈光。 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37我必揀選你，使你照心裏一切所願的，作王治理</a:t>
            </a:r>
            <a:r>
              <a:rPr lang="zh-TW" sz="1200" u="sng"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。 </a:t>
            </a:r>
            <a:r>
              <a:rPr b="1" lang="zh-TW" sz="1200">
                <a:latin typeface="Arial"/>
                <a:ea typeface="Arial"/>
                <a:cs typeface="Arial"/>
                <a:sym typeface="Arial"/>
              </a:rPr>
              <a:t>38你若聽從我一切所吩咐你的，遵行我的道，行我眼中看為正的事，謹守我的律例誡命，像我僕人</a:t>
            </a:r>
            <a:r>
              <a:rPr b="1" lang="zh-TW" sz="1200" u="sng"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1" lang="zh-TW" sz="1200">
                <a:latin typeface="Arial"/>
                <a:ea typeface="Arial"/>
                <a:cs typeface="Arial"/>
                <a:sym typeface="Arial"/>
              </a:rPr>
              <a:t>所行的，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我就與你同在，為你立堅固的家，像我為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所立的一樣，將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人賜給你。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我必因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所行的使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後裔受患難，但不至於永遠。』」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5842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3935104"/>
            <a:ext cx="5486400" cy="4769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出6:2-8 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神曉諭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摩西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說：「我是耶和華。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我從前向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亞伯拉罕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以撒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雅各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顯現為全能的神；至於我名耶和華，他們未曾知道。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我與他們堅定所立的約，要把他們寄居的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迦南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地賜給他們。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我也聽見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人被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埃及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人苦待的哀聲，我也記念我的約。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所以你要對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人說：『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我是耶和華；我要用伸出來的膀臂重重地刑罰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埃及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人，救贖你們脫離他們的重擔，不做他們的苦工。 </a:t>
            </a:r>
            <a:r>
              <a:rPr b="1"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我要以你們為我的百姓，我也要作你們的神。你們要知道我是耶和華－你們的神，是救你們脫離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埃及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人之重擔的。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我起誓應許給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亞伯拉罕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以撒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雅各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的那地，我要把你們領進去，將那地賜給你們為業。我是耶和華。』」</a:t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撒上8:7-9 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耶和華對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撒母耳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說：「百姓向你說的一切話，你只管依從；因為他們不是厭棄你，乃是厭棄我，不要我作他們的王。</a:t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撒母耳在吉甲立掃羅為王後,離開前對以色列人說</a:t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撒上12:12-15 你們見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亞捫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人的王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拿轄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來攻擊你們，就對我說：『我們定要一個王治理我們。』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其實耶和華－你們的神是你們的王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現在，你們所求所選的王在這裏。看哪，耶和華已經為你們立王了。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你們若敬畏耶和華，事奉他，聽從他的話，不違背他的命令，你們和治理你們的王也都順從耶和華－你們的神就好了。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倘若不聽從耶和華的話，違背他的命令，耶和華的手必攻擊你們，像從前攻擊你們列祖一樣。</a:t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81C2A"/>
                </a:solidFill>
                <a:latin typeface="Arial"/>
                <a:ea typeface="Arial"/>
                <a:cs typeface="Arial"/>
                <a:sym typeface="Arial"/>
              </a:rPr>
              <a:t>在以賽亞對即將到來的彌賽亞的預言中，他說：“因有一嬰孩為我們而生，有一子賜給我們，政權必擔在他的肩頭上。他名稱為奇妙策士、全能的神、永在的父、和平的君 ”( 以賽亞書 9:6)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81C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81C2A"/>
                </a:solidFill>
                <a:latin typeface="Arial"/>
                <a:ea typeface="Arial"/>
                <a:cs typeface="Arial"/>
                <a:sym typeface="Arial"/>
              </a:rPr>
              <a:t>耶穌是祭司、先知、和永遠的王</a:t>
            </a:r>
            <a:endParaRPr sz="1200">
              <a:solidFill>
                <a:srgbClr val="081C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:notes"/>
          <p:cNvSpPr/>
          <p:nvPr>
            <p:ph idx="2" type="sldImg"/>
          </p:nvPr>
        </p:nvSpPr>
        <p:spPr>
          <a:xfrm>
            <a:off x="566738" y="536575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30:notes"/>
          <p:cNvSpPr txBox="1"/>
          <p:nvPr>
            <p:ph idx="1" type="body"/>
          </p:nvPr>
        </p:nvSpPr>
        <p:spPr>
          <a:xfrm>
            <a:off x="566737" y="3721101"/>
            <a:ext cx="5632181" cy="542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在西乃的曠野，以色列人見摩西遲遲不下山，就造了一隻金牛犢，宣告說：「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以色列啊，這是領你們出埃及的神！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」因這件事，耶和華向以色列大發烈怒。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五百年後，同樣的事又發生了！耶羅波安恐怕北國的百姓上耶路撒冷去，在耶和華的殿裡獻祭，他們的心就歸向猶大王羅波安，於是就鑄造了兩隻金牛犢，對眾民說：「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以色列人哪，這就是領你們出埃及地的神！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」耶羅波安把兩隻金牛犢，一隻安放在伯特利，一隻安放在但。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歷史的功課，就是人類不會學習歷史的功課。過去的歷史會重複，過去的錯誤會重犯。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第一次，以色列人只造了一隻金牛犢；第二次他們造了兩隻。第一次的金牛犢只存在了幾天，第二次的存在了二百多年。兩次造金牛犢他們都說同樣的話：「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以色列啊，這是領你們出埃及的神！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」歷史的功課他們沒學好，錯誤的話語他們倒是念念不忘。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列王記後來不斷的重複 “</a:t>
            </a:r>
            <a:r>
              <a:rPr lang="zh-TW" sz="1100">
                <a:latin typeface="Arial"/>
                <a:ea typeface="Arial"/>
                <a:cs typeface="Arial"/>
                <a:sym typeface="Arial"/>
              </a:rPr>
              <a:t>行耶和華眼中看為惡的事，行</a:t>
            </a:r>
            <a:r>
              <a:rPr lang="zh-TW" sz="1100" u="sng">
                <a:latin typeface="Arial"/>
                <a:ea typeface="Arial"/>
                <a:cs typeface="Arial"/>
                <a:sym typeface="Arial"/>
              </a:rPr>
              <a:t>耶羅波安</a:t>
            </a:r>
            <a:r>
              <a:rPr lang="zh-TW" sz="1100">
                <a:latin typeface="Arial"/>
                <a:ea typeface="Arial"/>
                <a:cs typeface="Arial"/>
                <a:sym typeface="Arial"/>
              </a:rPr>
              <a:t>所行的，犯他使</a:t>
            </a:r>
            <a:r>
              <a:rPr lang="zh-TW" sz="1100" u="sng"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100">
                <a:latin typeface="Arial"/>
                <a:ea typeface="Arial"/>
                <a:cs typeface="Arial"/>
                <a:sym typeface="Arial"/>
              </a:rPr>
              <a:t>人陷在罪裏的那罪。”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領以色列出埃及的是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耶和華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，耶羅波安卻對以色列人說：「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金牛犢就是耶和華！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假信仰的本質，就是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將假的說成真的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」。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保持名義，偷換內容；貼同樣的標籤，換裡面的貨物；打著基督的名號，敬拜世上的假神。這是假信仰最明顯的特徵。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耶羅波安不但設立金牛犢，而且還「在邱壇那裡建殿，將那不屬利未人的凡民立為祭司。定八月十五日為節期，像在猶大的節期一樣，自己上壇獻祭。」（王上</a:t>
            </a:r>
            <a:r>
              <a:rPr lang="zh-TW" sz="1100">
                <a:latin typeface="Calibri"/>
                <a:ea typeface="Calibri"/>
                <a:cs typeface="Calibri"/>
                <a:sym typeface="Calibri"/>
              </a:rPr>
              <a:t>12:31-32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這是一套完整的信仰系統，有神、有殿、有祭壇、有祭司、有節期。真信仰有甚麼，假信仰就有甚麼。耶路撒冷有甚麼，伯特利和但就有甚麼。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現代教會有金牛犢嗎？有人打著基督的旗號，卻偷換了信仰的內容嗎？我們可以根據以下三個標準來查驗：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聖言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：第一，你的教會傳甚麼福音？繁榮福音？社會福音？還是傳耶穌基督，並他釘十字架？第二，你的教會是否在神的話語上造就信徒？是否在講台上、課堂上、團契中有系統地教導聖經？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聖殿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：聖殿預表基督，也預表教會。你的教會是否建立在耶穌基督的根基之上？是否由認罪悔改、相信耶穌、重生得救的基督門徒所組成？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聖民</a:t>
            </a:r>
            <a:r>
              <a:rPr lang="zh-TW" sz="1100">
                <a:latin typeface="Microsoft JhengHei"/>
                <a:ea typeface="Microsoft JhengHei"/>
                <a:cs typeface="Microsoft JhengHei"/>
                <a:sym typeface="Microsoft JhengHei"/>
              </a:rPr>
              <a:t>：人為何來你的教會？為了社交？為了需要？還是為了跟從主？教會的人是否專一跟從主？他們平時的表現是世俗，還是聖潔？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>
                <a:latin typeface="Arial"/>
                <a:ea typeface="Arial"/>
                <a:cs typeface="Arial"/>
                <a:sym typeface="Arial"/>
              </a:rPr>
              <a:t>36還留一個支派給他的兒子，使我僕人</a:t>
            </a:r>
            <a:r>
              <a:rPr b="1" i="0" lang="zh-TW" u="sng"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1" i="0" lang="zh-TW">
                <a:latin typeface="Arial"/>
                <a:ea typeface="Arial"/>
                <a:cs typeface="Arial"/>
                <a:sym typeface="Arial"/>
              </a:rPr>
              <a:t>在我所選擇立我名的</a:t>
            </a:r>
            <a:r>
              <a:rPr b="1" i="0" lang="zh-TW" u="sng">
                <a:latin typeface="Arial"/>
                <a:ea typeface="Arial"/>
                <a:cs typeface="Arial"/>
                <a:sym typeface="Arial"/>
              </a:rPr>
              <a:t>耶路撒冷</a:t>
            </a:r>
            <a:r>
              <a:rPr b="1" i="0" lang="zh-TW">
                <a:latin typeface="Arial"/>
                <a:ea typeface="Arial"/>
                <a:cs typeface="Arial"/>
                <a:sym typeface="Arial"/>
              </a:rPr>
              <a:t>城裏，在我面前長有燈光。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王上15:9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耶羅波安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二十年，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亞撒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登基作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猶大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耶路撒冷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作王四十一年。他祖母名叫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瑪迦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，是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押沙龍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的女兒。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亞撒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效法他祖</a:t>
            </a:r>
            <a:r>
              <a:rPr b="1"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1"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行耶和華眼中看為正的事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從國中除去孌童，又除掉他列祖所造的一切偶像；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並且貶了他祖母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瑪迦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太后的位，因她造了可憎的偶像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亞舍拉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亞撒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砍下她的偶像，燒在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汲淪溪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邊，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只是邱壇還沒有廢去。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亞撒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一生卻向耶和華存誠實的心。 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王上22:43 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約沙法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行他父親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亞撒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所行的道，不偏離左右，行耶和華眼中看為正的事；只是邱壇還沒有廢去，百姓仍在那裏獻祭燒香。 </a:t>
            </a:r>
            <a:r>
              <a:rPr lang="zh-TW" sz="1200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約沙法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lang="zh-TW" sz="12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lang="zh-TW" sz="12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王和好。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亞哈與猶大王約沙法聯軍攻打亞蘭，被流矢射死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王上16:8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猶大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亞撒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二十六年，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巴沙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的兒子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以拉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得撒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登基作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王共二年。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有管理他一半戰車的臣子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心利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背叛他。當他在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得撒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家宰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亞雜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家裏喝醉的時候，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心利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就進去殺了他，篡了他的位。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latin typeface="Arial"/>
                <a:ea typeface="Arial"/>
                <a:cs typeface="Arial"/>
                <a:sym typeface="Arial"/>
              </a:rPr>
              <a:t>王上16:15 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猶大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王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亞撒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二十七年，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心利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得撒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作王七日。那時民正安營圍攻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非利士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基比頓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。 16民在營中聽說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心利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背叛，又殺了王，故此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眾人當日在營中立元帥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暗利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作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王。 17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暗利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率領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眾人，從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基比頓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上去，圍困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得撒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。 18</a:t>
            </a:r>
            <a:r>
              <a:rPr b="0" i="0" lang="zh-TW" u="sng">
                <a:latin typeface="Arial"/>
                <a:ea typeface="Arial"/>
                <a:cs typeface="Arial"/>
                <a:sym typeface="Arial"/>
              </a:rPr>
              <a:t>心利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見城破失，就進了王宮的衛所，放火焚燒宮殿，自焚而死。 </a:t>
            </a:r>
            <a:endParaRPr b="1" i="0" u="none" strike="noStrike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u="none" strike="noStrike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暗利遷都撒瑪利亞</a:t>
            </a:r>
            <a:endParaRPr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u="none" strike="noStrike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撒瑪利亞山丘</a:t>
            </a:r>
            <a:r>
              <a:rPr b="0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。暗利將北國的首都從</a:t>
            </a:r>
            <a:r>
              <a:rPr b="1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得撒</a:t>
            </a:r>
            <a:r>
              <a:rPr b="0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遷至</a:t>
            </a:r>
            <a:r>
              <a:rPr b="1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撒瑪利亞</a:t>
            </a:r>
            <a:r>
              <a:rPr b="0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，從此以後撒瑪利亞就成為北國的代稱。在耶穌的時代，將於加利利和猶大之間的地區稱為</a:t>
            </a:r>
            <a:r>
              <a:rPr b="1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撒瑪利亞</a:t>
            </a:r>
            <a:r>
              <a:rPr b="0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u="none" strike="noStrike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暗利用二他連得銀子向撒瑪買了撒瑪利亞山，在山上造城，就按著山的原主撒瑪的名，給所造的城起名叫撒瑪利亞。（王上</a:t>
            </a:r>
            <a:r>
              <a:rPr b="0" i="0" lang="zh-TW" u="none" strike="noStrike">
                <a:latin typeface="Calibri"/>
                <a:ea typeface="Calibri"/>
                <a:cs typeface="Calibri"/>
                <a:sym typeface="Calibri"/>
              </a:rPr>
              <a:t>16:24</a:t>
            </a:r>
            <a:r>
              <a:rPr b="0" i="0" lang="zh-TW" u="none" strike="noStrike"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傳道書1:2-9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傳道者說：虛空的虛空，虛空的虛空，凡事都是虛空。…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已有的事後必再有；已行的事後必再行。日光之下並無新事。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傳道書12:13-14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這些事都已聽見了，總意就是：敬畏神，謹守他的誡命，這是人所當盡的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本分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因為人所做的事，連一切隱藏的事，無論是善是惡，神都必審問。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他們大聲求告，按着他們的規矩，用刀槍自割、自刺，直到身體流血。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從午後直到獻晚祭的時候，他們狂呼亂叫，卻沒有聲音，沒有應允的，也沒有理會的。</a:t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他們就倒第三次。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水流在壇的四圍，溝裏也滿了水。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耶和華啊，求你應允我，應允我！使這民知道你－耶和華是神，又知道是你叫這民的心回轉。」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於是，耶和華降下火來，燒盡燔祭、木柴、石頭、塵土，又燒乾溝裏的水。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眾民看見了，就俯伏在地，說：「耶和華是神！耶和華是神！」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以利亞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對他們說：「拿住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巴力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的先知，不容一人逃脫！」眾人就拿住他們。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以利亞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帶他們到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基順河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邊，在那裏殺了他們。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45:notes"/>
          <p:cNvSpPr txBox="1"/>
          <p:nvPr>
            <p:ph idx="1" type="body"/>
          </p:nvPr>
        </p:nvSpPr>
        <p:spPr>
          <a:xfrm>
            <a:off x="685800" y="4400550"/>
            <a:ext cx="5486400" cy="424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基督徒常有的經驗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：經歷過高山的得勝和興奮之後，接著而來的是低谷的失敗和沮喪。以利亞有這個經驗，基督徒也有。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以利亞在迦密山上大大得勝，殺了巴力的眾先知，求來久違的甘霖。耶和華的靈在他身上，他跑得比亞哈的馬車還快，直跑到耶斯列的城門。當他喘息稍定，王后耶洗別的使者也找到了他：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「王后說，明日約在這時候，她若不使你的性命像那些人的性命一樣，願神明重重的降罰與她！」</a:t>
            </a: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一聽此言，以利亞害怕了。以利亞逃到南國最遠的地點，猶大的別是巴。他將僕人留在那裏，獨自向前走。在曠野走了一日的路程，精疲力盡，來在一棵羅騰樹下，向神求死：「</a:t>
            </a:r>
            <a:r>
              <a:rPr b="1"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耶和華啊，罷了！求你取我的性命，因為我不勝於我的列祖。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」說完就睡著了。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神派天使給他送來一瓶水和炭火烤的餅，拍他起來，吃了喝了倒頭又睡。天使第二次拍他起來，說：「起來吃喝，因為你當走的路甚遠！」以利亞吃了喝了，仗著這飲食的力量，走了四十晝夜，來到何烈山。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睡眠、飲水、食物，是神對「靈命沮喪症」所開的配方。耶洗別揚言要殺死他，引起他的焦慮和恐懼。他拼命逃跑，心中的焦慮加上身體的疲憊，引起極度的沮喪。沮喪到一個程度，開口向神求死。以利亞的信心降到低谷，他認為自己實在很差勁，不如他的列祖。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神沒有跟他說好說歹，沒有教訓他，沒跟他講道理。只派天使叫他起來吃喝，吃完再睡。以利亞睡了兩次，吃了兩次。第一次補充失去的體力，第二次為了將走的路程。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弟兄姊妹，有時候最屬靈的事就是休息。每個人都會經過高山，也會經過低谷。有信心的得勝，也有灰心的沮喪。我們需要神的話語，也需要睡眠和飲食。</a:t>
            </a:r>
            <a:endParaRPr sz="1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寡婦以為自己和兒子會餓死，以利亞說</a:t>
            </a:r>
            <a:r>
              <a:rPr b="1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不要懼怕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。寡婦以為自己家中沒有糧食，以利亞說「</a:t>
            </a:r>
            <a:r>
              <a:rPr b="1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你罈內的麵必不減少，瓶裡的油必不短缺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」。孩子從死裡復活之後，寡婦對以利亞對說「耶和華藉你口所說的話是真的。」這個外邦婦人明白一個道理：辨別真假先知，只看他是否「說話是真的」。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申命記18: 17-21 耶和華對摩西說如何分辨假仙知</a:t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耶和華就對我說：『他們所說的是。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我必在他們弟兄中間給他們興起一位先知，像你。我要將當說的話傳給他；他要將我一切所吩咐的都傳給他們。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誰不聽他奉我名所說的話，我必討誰的罪。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若有先知擅敢託我的名說我所未曾吩咐他說的話，或是奉別神的名說話，那先知就必治死。』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你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心裏若說：『耶和華所未曾吩咐的話，我們怎能知道呢？』 22</a:t>
            </a:r>
            <a:r>
              <a:rPr b="1" i="0" lang="zh-TW">
                <a:latin typeface="Arial"/>
                <a:ea typeface="Arial"/>
                <a:cs typeface="Arial"/>
                <a:sym typeface="Arial"/>
              </a:rPr>
              <a:t>先知託耶和華的名說話，所說的若不成就，也無效驗，這就是耶和華所未曾吩咐的，是那先知擅自說的，你不要怕他。</a:t>
            </a:r>
            <a:r>
              <a:rPr b="0" i="0" lang="zh-TW">
                <a:latin typeface="Arial"/>
                <a:ea typeface="Arial"/>
                <a:cs typeface="Arial"/>
                <a:sym typeface="Arial"/>
              </a:rPr>
              <a:t>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從來沒有像亞哈的，</a:t>
            </a:r>
            <a:r>
              <a:rPr lang="zh-TW" sz="1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因他自賣</a:t>
            </a:r>
            <a:r>
              <a:rPr lang="zh-TW" sz="1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，行耶和華眼中看為惡的事，受了王后耶洗別的聳動，就照耶和華在以色列人面前所趕出的亞摩利人，行了最可憎惡的事，信從偶像。</a:t>
            </a:r>
            <a:endParaRPr sz="18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撒母耳記</a:t>
            </a:r>
            <a:r>
              <a:rPr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：以君王的角度看歷史。從「耶和華是王」，轉為「立一個人作王」，撒母耳記敘述了以色列在聖民方面的失敗。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列王紀</a:t>
            </a:r>
            <a:r>
              <a:rPr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：以先知的角度看歷史。先知屢次傳來神的信息，以色列的君王和百姓卻不聽，列王紀敘述了以色列在聖言方面的失敗。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歷代志</a:t>
            </a:r>
            <a:r>
              <a:rPr lang="zh-TW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：以祭司的角度看歷史。雖然大衛設立敬拜的人員，所羅門建造聖殿，以色列的君王和百姓卻褻瀆了聖殿，歷代志敘述了以色列在聖所方面的失敗。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北國以色列 – 被亞述王滅國,把百姓擄到亞述去了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南國猶大 – 巴比倫王尼布甲尼撒攻陷耶路撒冷,用火焚燒耶和華的殿和王宮,把剩下的百姓也都擄去了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Roboto"/>
                <a:ea typeface="Roboto"/>
                <a:cs typeface="Roboto"/>
                <a:sym typeface="Roboto"/>
              </a:rPr>
              <a:t>掃羅王陣亡後，大衛在希伯崙立為猶大國王，七年半後再被立為全以色列國王，並繼續統治約三十三年，總共在位約四十年</a:t>
            </a:r>
            <a:endParaRPr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希伯來聖經: 律法書,先知書,聖卷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把約書亞記,士師記,撒母耳記,列王記 歸在先知書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5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4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4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5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3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6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4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4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5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6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56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8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5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6" name="Google Shape;56;p5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5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0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60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60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60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2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2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62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62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6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53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5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5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5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5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zh-TW" sz="4800"/>
              <a:t>列王記上1-22章</a:t>
            </a:r>
            <a:endParaRPr sz="4800"/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/>
              <a:t>LGCC 通讀聖經</a:t>
            </a:r>
            <a:endParaRPr sz="3200"/>
          </a:p>
        </p:txBody>
      </p:sp>
      <p:sp>
        <p:nvSpPr>
          <p:cNvPr id="107" name="Google Shape;107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評定列王的標準</a:t>
            </a:r>
            <a:endParaRPr/>
          </a:p>
        </p:txBody>
      </p:sp>
      <p:sp>
        <p:nvSpPr>
          <p:cNvPr id="168" name="Google Shape;168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神拯救以色列人的目的，是要他們歸耶和華為聖，作神的子民。一位君王的好壞，在於他有沒有帶領人民歸向神，使全國作神的子民。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評定列王的三個準則：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聖所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：君王是否引導人民來到聖殿，通過神所設立的祭司，用神所指示的方法來敬拜神？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聖言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：君王是否教導人民神的話語，謹守遵行神的律例典章？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聖民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：君王是否棄絕偶像，引導人民敬拜獨一的真神？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952" y="1114770"/>
            <a:ext cx="10128096" cy="41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988" y="1112166"/>
            <a:ext cx="8548023" cy="425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type="title"/>
          </p:nvPr>
        </p:nvSpPr>
        <p:spPr>
          <a:xfrm>
            <a:off x="1097280" y="286604"/>
            <a:ext cx="10058400" cy="1342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鬩牆之爭</a:t>
            </a:r>
            <a:endParaRPr/>
          </a:p>
        </p:txBody>
      </p:sp>
      <p:sp>
        <p:nvSpPr>
          <p:cNvPr id="187" name="Google Shape;187;p13"/>
          <p:cNvSpPr txBox="1"/>
          <p:nvPr>
            <p:ph idx="1" type="body"/>
          </p:nvPr>
        </p:nvSpPr>
        <p:spPr>
          <a:xfrm>
            <a:off x="1097280" y="1845734"/>
            <a:ext cx="10058400" cy="4345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14097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站在這個角落的是：四阿哥亞多尼雅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◦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戰略：外部作業。在外界製造聲勢，大宴賓客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◦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黨羽：陸軍元帥約押，祭司亞比亞他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站在那個角落的是：十阿哥所羅門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◦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戰略：內部作業。藉著母親拔示巴和先知拿單直接向大衛進言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◦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黨羽：禁軍司令比拿雅，先知拿單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勝利者：所羅門</a:t>
            </a:r>
            <a:endParaRPr b="1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1601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歷代志上22:6-10 </a:t>
            </a:r>
            <a:r>
              <a:rPr b="0" i="0" lang="zh-TW" sz="1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大衛</a:t>
            </a: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召了他兒子</a:t>
            </a:r>
            <a:r>
              <a:rPr b="0" i="0" lang="zh-TW" sz="1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來，囑咐他給耶和華－</a:t>
            </a:r>
            <a:r>
              <a:rPr b="0" i="0" lang="zh-TW" sz="1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的神建造殿宇，對</a:t>
            </a:r>
            <a:r>
              <a:rPr b="0" i="0" lang="zh-TW" sz="1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說：「我兒啊，我心裏本想為耶和華－我神的名建造殿宇，只是耶和華的話臨到我說：『你流了多人的血，打了多次大仗，你不可為我的名建造殿宇，因為你在我眼前使多人的血流在地上。</a:t>
            </a:r>
            <a:r>
              <a:rPr b="0" i="0" lang="zh-TW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你要生一個兒子，他必作太平的人；我必使他安靜，不被四圍的仇敵擾亂。他的名要叫</a:t>
            </a:r>
            <a:r>
              <a:rPr b="1" i="0" lang="zh-TW" sz="19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所羅門</a:t>
            </a:r>
            <a:r>
              <a:rPr b="0" i="0" lang="zh-TW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就是太平的意思。</a:t>
            </a: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他在位的日子，我必使</a:t>
            </a:r>
            <a:r>
              <a:rPr b="0" i="0" lang="zh-TW" sz="1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人平安康泰。他必為我的名建造殿宇。他要作我的子；我要作他的父。他作</a:t>
            </a:r>
            <a:r>
              <a:rPr b="0" i="0" lang="zh-TW" sz="1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以色列</a:t>
            </a:r>
            <a:r>
              <a:rPr b="0" i="0" lang="zh-TW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王；我必堅定他的國位，直到永遠。』</a:t>
            </a:r>
            <a:endParaRPr b="0" i="0" sz="1900" u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88" name="Google Shape;188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zh-TW" sz="4000"/>
              <a:t>大衛臨終的囑咐：神的心意，還是人的手段？</a:t>
            </a:r>
            <a:endParaRPr sz="4000"/>
          </a:p>
        </p:txBody>
      </p:sp>
      <p:sp>
        <p:nvSpPr>
          <p:cNvPr id="194" name="Google Shape;194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大衛臨終之時的囑咐令人感到困惑，一部分好像是神的心意，一部分好像是人的手段。這是怎麼回事？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神的心意</a:t>
            </a:r>
            <a:r>
              <a:rPr b="0" i="0" lang="zh-TW" sz="24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：大衛的死期臨近了，就囑吩他兒子所羅門說：「我現在要走世人必走的路。所以</a:t>
            </a:r>
            <a:r>
              <a:rPr lang="zh-TW" sz="2400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你當剛強，作大丈夫，遵守耶和華你神所吩咐的，照著摩西律法上所寫的，行主的道，謹守他的律例、誡命、典章、法度。這樣，你無論做什麼事，不拘往何處去，盡都亨通。耶和華必成就向我所應許的話說：『你的子孫若謹慎自己的行為，盡心盡意誠誠實實地行在我面前，就不斷人坐以色列的國位。』（王上2:1-4）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95" name="Google Shape;195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zh-TW" sz="4000"/>
              <a:t>大衛臨終的囑咐：神的心意，還是人的手段？</a:t>
            </a:r>
            <a:endParaRPr sz="4000"/>
          </a:p>
        </p:txBody>
      </p:sp>
      <p:sp>
        <p:nvSpPr>
          <p:cNvPr id="201" name="Google Shape;201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很明顯，這番囑咐代表了神的心意。大衛叫所羅門遵守神的吩咐，照著摩西的律法，行主的道。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0" i="0" lang="zh-TW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大衛接著所說的，是告訴所羅門如何處置三個人：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i="0" lang="zh-TW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洗魯雅的兒子約押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：約押是以色列的元帥，曾經殺死另外兩個以色列的元帥。大衛叫所羅門「照你的智慧行，不容他白頭安然下陰間。」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i="0" lang="zh-TW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基列人巴西萊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：大衛叫所羅門恩待巴西萊的眾子，因大衛逃避押沙龍之亂時，巴西萊有恩於他。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i="0" lang="zh-TW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便雅憫人示每：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一個反覆無常的小人，反對大衛的領袖。大衛叫所羅門「使他白頭見殺，流血下到陰間。」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0" i="0" lang="zh-TW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三個人，恩待一個，除掉兩個。除掉的人都有被除掉的理由，他們的消失使所羅門的國位穩固。</a:t>
            </a:r>
            <a:r>
              <a:rPr b="1" i="0" lang="zh-TW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大衛的囑咐是神的心意，還是人的手段？還是二者皆有？你說呢？</a:t>
            </a:r>
            <a:endParaRPr b="0" i="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你當剛強，作大丈夫</a:t>
            </a:r>
            <a:endParaRPr/>
          </a:p>
        </p:txBody>
      </p:sp>
      <p:sp>
        <p:nvSpPr>
          <p:cNvPr id="208" name="Google Shape;208;p1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0" i="0" lang="zh-TW" sz="20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大衛的死期臨近了，就囑吩他兒子所羅門說：「我現在要走世人必走的路。所以，</a:t>
            </a:r>
            <a:r>
              <a:rPr b="0" i="0" lang="zh-TW" sz="2000" u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你當剛強，作大丈夫，遵守耶和華你神所吩咐的，照著摩西律法上所寫的，行主的道，謹守他的律例、誡命、典章、法度</a:t>
            </a:r>
            <a:r>
              <a:rPr b="0" i="0" lang="zh-TW" sz="20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。這樣，你無論做什麼事，不拘往何處去，盡都亨通。耶和華必成就向我所應許的話說：『你的子孫若謹慎自己的行為，盡心盡意誠誠實實地行在我面前，就不斷人坐以色列的國位。』（王上</a:t>
            </a:r>
            <a:r>
              <a:rPr b="0" i="0" lang="zh-TW" sz="2000" u="none" strike="noStrike">
                <a:solidFill>
                  <a:srgbClr val="0341BC"/>
                </a:solidFill>
                <a:latin typeface="Calibri"/>
                <a:ea typeface="Calibri"/>
                <a:cs typeface="Calibri"/>
                <a:sym typeface="Calibri"/>
              </a:rPr>
              <a:t>2:1-4</a:t>
            </a:r>
            <a:r>
              <a:rPr b="0" i="0" lang="zh-TW" sz="20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b="0" i="0" sz="2000" u="none" strike="noStrike">
              <a:solidFill>
                <a:srgbClr val="0341B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0341B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申30:15-18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「看哪，我今日將生與福，死與禍，陳明在你面前。 </a:t>
            </a:r>
            <a:r>
              <a:rPr b="0" i="0" lang="zh-TW">
                <a:solidFill>
                  <a:srgbClr val="777A7B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吩咐你愛耶和華－你的神，遵行他的道，謹守他的誡命、律例、典章，使你可以存活，人數增多，耶和華－你神就必在你所要進去得為業的地上賜福與你。 </a:t>
            </a:r>
            <a:endParaRPr b="0" i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 u="none" strike="noStrik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書23:6 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你們要大大壯膽，謹守遵行寫在</a:t>
            </a:r>
            <a:r>
              <a:rPr b="0" i="0" lang="zh-TW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摩西</a:t>
            </a:r>
            <a:r>
              <a:rPr b="0" i="0" lang="zh-TW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律法書上的一切話，不可偏離左右。 </a:t>
            </a:r>
            <a:endParaRPr b="0" i="0" sz="2000" u="none" strike="noStrike">
              <a:solidFill>
                <a:srgbClr val="0341B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9" name="Google Shape;209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所羅門求智慧</a:t>
            </a:r>
            <a:endParaRPr/>
          </a:p>
        </p:txBody>
      </p:sp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倘若今日神向你顯現，說：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你願我賜你什麼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你可以求”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---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你會求什麼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神在基遍向所羅門顯現，所羅門說：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求你賜我智慧，可以判斷你的民，能辨別是非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神說：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你既然求這事，不為自己求壽、求福，也不求滅絕你仇敵的性命，單求智慧可以聽訟，我就應允你所求的。連你所沒有求的我也賜給你，就是富足，尊榮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，使你在世的日子，列王中沒有一個能比你的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條件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你若效法你父親大衛，遵行我的道，謹守我的律例誡命，我就使你長壽！¨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6" name="Google Shape;216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所羅門之富足、尊榮、智慧</a:t>
            </a:r>
            <a:endParaRPr/>
          </a:p>
        </p:txBody>
      </p:sp>
      <p:sp>
        <p:nvSpPr>
          <p:cNvPr id="222" name="Google Shape;222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疆界：北至大河邊，南至埃及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人民：多如海邊的沙，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都吃喝快樂，在自己的葡萄樹下和無花果樹下，安然居住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吏治：設立十二官吏，按月負責皇家的飲食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戰事：所羅門是平安王，四境平安，沒有戰事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智慧：所羅門作箴言三千句，詩歌一千零五首。他講論草木、飛禽、走獸、昆蟲、水族，天下列王都差人來聽他的智慧話。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所羅門一生最大的成就：建造聖殿</a:t>
            </a:r>
            <a:endParaRPr/>
          </a:p>
        </p:txBody>
      </p:sp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建殿的心意：“我定意要為耶和華我神的名建殿”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建殿的材料：用上好的材料建造：香柏木，大石頭，精金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那兩根出名的雕花銅柱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：右邊的一根叫做雅斤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他建立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，左邊的一根叫波阿斯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他賜力量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，每根高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英呎，圍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英呎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聖殿的完成：舉行盛大的獻殿儀式，守節十四日，獻羊十二萬隻</a:t>
            </a:r>
            <a:endParaRPr/>
          </a:p>
        </p:txBody>
      </p:sp>
      <p:sp>
        <p:nvSpPr>
          <p:cNvPr id="230" name="Google Shape;230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zh-TW" sz="4800"/>
              <a:t>Powerpoint摘自王文堂牧師 </a:t>
            </a:r>
            <a:br>
              <a:rPr lang="zh-TW" sz="4800"/>
            </a:br>
            <a:r>
              <a:rPr lang="zh-TW" sz="4800"/>
              <a:t>                                             網路讀經班</a:t>
            </a:r>
            <a:endParaRPr sz="4800"/>
          </a:p>
        </p:txBody>
      </p:sp>
      <p:sp>
        <p:nvSpPr>
          <p:cNvPr id="113" name="Google Shape;113;p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/>
              <a:t>DISCLAIMER</a:t>
            </a:r>
            <a:endParaRPr/>
          </a:p>
        </p:txBody>
      </p:sp>
      <p:sp>
        <p:nvSpPr>
          <p:cNvPr id="114" name="Google Shape;114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2993" y="188287"/>
            <a:ext cx="8466014" cy="603595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2629" y="490676"/>
            <a:ext cx="7626742" cy="562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至聖所的尺寸</a:t>
            </a:r>
            <a:endParaRPr/>
          </a:p>
        </p:txBody>
      </p:sp>
      <p:sp>
        <p:nvSpPr>
          <p:cNvPr id="248" name="Google Shape;248;p2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至聖所是一個立方體，長、寬、高一樣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會幕的至聖所：長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肘，寬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肘，高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肘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所羅門聖殿的至聖所：長</a:t>
            </a: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肘，寬</a:t>
            </a: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肘，高</a:t>
            </a: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肘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以西結看到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丈量聖城的異象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：他量內殿，長二十肘，寬二十肘。他對我說：「這是至聖所。」（結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41:4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啟示錄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從天而降的聖城耶路撒冷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：城是四方的，長寬一樣。天使用葦子量那城，共有四千里，長、寬、高都是一樣。（啟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21:16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</p:txBody>
      </p:sp>
      <p:sp>
        <p:nvSpPr>
          <p:cNvPr id="249" name="Google Shape;249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獻殿的祈禱 (王上 8 章)</a:t>
            </a:r>
            <a:endParaRPr/>
          </a:p>
        </p:txBody>
      </p:sp>
      <p:sp>
        <p:nvSpPr>
          <p:cNvPr id="255" name="Google Shape;255;p2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王上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8:27-30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神果真住在地上嗎？看哪，天和天上的天尚且不足你居住的，何況我所建的這殿呢？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惟求耶和華我的神垂顧僕人的禱告祈求，俯聽僕人今日在你面前的祈禱呼籲。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願你晝夜看顧這殿，就是你應許立為你名的居所；求你垂聽僕人向此處禱告的話。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你僕人和你民以色列向此處祈禱的時候，求你在天上你的居所垂聽，</a:t>
            </a:r>
            <a:r>
              <a:rPr b="1" i="0" lang="zh-TW" sz="18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垂聽而赦免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王上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8:38-40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你的民以色列，或是眾人，或是一人，自覺有罪，向這殿舉手，無論祈求什麼，禱告什麼，求你在天上你的居所</a:t>
            </a: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垂聽赦免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。你是知道人心的，要照各人所行的待他們（</a:t>
            </a: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惟有你知道世人的心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），使他們在你賜給我們列祖之地上一生一世</a:t>
            </a: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敬畏你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</p:txBody>
      </p:sp>
      <p:sp>
        <p:nvSpPr>
          <p:cNvPr id="256" name="Google Shape;256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獻殿的祈禱 (王上 8 章)</a:t>
            </a:r>
            <a:endParaRPr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王上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8:41-43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論到不屬你民以色列的</a:t>
            </a:r>
            <a:r>
              <a:rPr b="1" i="0" lang="zh-TW" sz="18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外邦人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為你名從遠方而來，（他們聽人論說你的大名和大能的手，並伸出來的膀臂）向這殿禱告，求你在天上你的居所垂聽，照著外邦人所祈求的而行，使天下萬民都認識你的名，敬畏你像你的民以色列一樣；又使他們知道我建造的這殿是稱為你名下的。（王上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8:41-43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你的民若奉你的差遣，無論往何處去與仇敵爭戰，向耶和華所選擇的城與我為你名所建造的殿禱告，求你在天上</a:t>
            </a: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垂聽他們的禱告祈求，使他們得勝。</a:t>
            </a:r>
            <a:endParaRPr b="1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王上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8:44-46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你的民若得罪你（</a:t>
            </a: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世上沒有不犯罪的人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），你向他們發怒，將他們交給仇敵擄到仇敵之地，或遠或近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獻殿的祈禱 (王上 8 章)</a:t>
            </a:r>
            <a:endParaRPr/>
          </a:p>
        </p:txBody>
      </p:sp>
      <p:sp>
        <p:nvSpPr>
          <p:cNvPr id="269" name="Google Shape;269;p2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所羅門當著會眾，站在壇前，屈膝跪下，向天舉手祈禱，說：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我知道，天上的天都不足神居住，何況這殿！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然而這座殿上有神的名字（立為你名的居所）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這是萬民禱告的殿：以色列人和外邦人都可來此祈禱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凡在這殿中的祈禱，求主垂聽：</a:t>
            </a: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垂聽而赦免，</a:t>
            </a: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垂聽而敬畏，</a:t>
            </a: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垂聽而得勝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264" y="365349"/>
            <a:ext cx="10141471" cy="558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zh-TW" sz="4400"/>
              <a:t>所羅門一生最大的失敗：</a:t>
            </a:r>
            <a:br>
              <a:rPr lang="zh-TW" sz="4400"/>
            </a:br>
            <a:r>
              <a:rPr lang="zh-TW" sz="4400"/>
              <a:t>因寵愛外邦女子而偏離神 (王上 11 章)</a:t>
            </a:r>
            <a:endParaRPr sz="4400"/>
          </a:p>
        </p:txBody>
      </p:sp>
      <p:sp>
        <p:nvSpPr>
          <p:cNvPr id="282" name="Google Shape;282;p2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所羅門寵愛許多外邦女子，就是摩押、亞捫、以東、西頓等國的女子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論到這些國的人，耶和華曾曉諭以色列人說，你們不可與他們往來相通，因為他們必誘惑你們的心，去隨從他們的神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所羅門年老的時候，他的妃嬪誘惑他的心，去隨從別神，如：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西頓人的女神亞斯他錄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亞捫人可憎的神米勒公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即摩洛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摩押人可憎的神基抹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所羅門行耶和華眼中看為惡的事，不效法他父親大衛專心順從耶和華。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如何分裂一個王國：</a:t>
            </a:r>
            <a:br>
              <a:rPr lang="zh-TW"/>
            </a:br>
            <a:r>
              <a:rPr lang="zh-TW"/>
              <a:t>羅波安的處方(王上12章)</a:t>
            </a:r>
            <a:endParaRPr/>
          </a:p>
        </p:txBody>
      </p:sp>
      <p:sp>
        <p:nvSpPr>
          <p:cNvPr id="289" name="Google Shape;289;p2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先天不足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：繼承一個不穩定的帝國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後天失調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：給自己找一批紈絝子弟放在身邊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斷絕言路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：不採納那些老成謀國的意見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漠視民疾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：對人民的疾苦不表同情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高壓政策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：岀事之後以武力解決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0" name="Google Shape;290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如何建立一個神所不喜悅的國家：</a:t>
            </a:r>
            <a:br>
              <a:rPr lang="zh-TW"/>
            </a:br>
            <a:r>
              <a:rPr lang="zh-TW"/>
              <a:t>耶羅波安的處方（王上 12 章 )</a:t>
            </a:r>
            <a:endParaRPr/>
          </a:p>
        </p:txBody>
      </p:sp>
      <p:sp>
        <p:nvSpPr>
          <p:cNvPr id="296" name="Google Shape;296;p2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設立假神敬拜中心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：鑄造兩個金牛犢，一個放在但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一個放在伯特利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私設祭司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：將不屬利未人的凡民立為祭司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私定節期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：定八月十五為節期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耶羅波安的罪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：為了私人的利害，以具體的方法帶領人民遠離真神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先知亞西雅預言耶羅波安喪子（亞比雅），後代將會全家被殺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舊約的分部主題與彼此之間的關係</a:t>
            </a:r>
            <a:endParaRPr/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舊約聖經分為四大部分：律法書、歷史書、詩歌書、先知書。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律法書的主題是「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作神的子民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」：神拯救以色列人，頒布律法使他們知道如何生活。又規定獻祭的制度（三要素：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會幕、祭司、祭物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），使他們有路回到神的面前。這一切的目的是要他們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歸耶和華為聖，專一作神的子民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歷史書的主題是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以色列在「作神的子民」這件事上的掙扎與失敗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：以色列捨棄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神主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，選擇了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君主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，君王和百姓卻不專心愛主，轉而跟從了假神（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聖民的失敗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）。他們不聽先知的話，不謹守遵行神的律例典章（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聖言的失敗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）。他們還褻瀆聖殿，甚至設立金牛犢和私立祭司（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聖殿的失敗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）。對於這樣徹底的失敗，神的懲罰是「</a:t>
            </a:r>
            <a:r>
              <a:rPr b="0" i="0" lang="zh-TW" sz="2400" u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亡國卻不滅種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」：以色列人亡國被擄，神卻為他們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存留餘種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，讓餘民歸回應許之地，在審判之中顯岀了恩典。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王文堂牧師 網路讀經班</a:t>
            </a:r>
            <a:endParaRPr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如何建立一個神所不喜悅的國家：</a:t>
            </a:r>
            <a:br>
              <a:rPr lang="zh-TW"/>
            </a:br>
            <a:r>
              <a:rPr lang="zh-TW"/>
              <a:t>耶羅波安的處方（王上 12 章 )</a:t>
            </a:r>
            <a:endParaRPr/>
          </a:p>
        </p:txBody>
      </p:sp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1097280" y="1845734"/>
            <a:ext cx="10058400" cy="430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i="0" lang="zh-TW" sz="24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耶羅波安心裏說：「恐怕這國仍歸大衛家</a:t>
            </a:r>
            <a:r>
              <a:rPr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； 27這民若上耶路撒冷去，在耶和華的殿裏獻祭，他們的心必歸向他們的主－猶大王羅波安，就把我殺了，仍歸猶大王羅波安。」 </a:t>
            </a:r>
            <a:endParaRPr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28耶羅波安王就籌劃定妥，鑄造了兩個金牛犢，對眾民說：「以色列人哪，你們上耶路撒冷去實在是難；</a:t>
            </a:r>
            <a:r>
              <a:rPr i="0" lang="zh-TW" sz="24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這就是領你們出埃及地的神</a:t>
            </a:r>
            <a:r>
              <a:rPr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。」 29他就把牛犢一隻安在伯特利，一隻安在但。 30這事叫百姓陷在罪裏，因為他們往但去拜那牛犢。 31耶羅波安在邱壇那裏建殿，將那不屬利未人的凡民立為祭司。</a:t>
            </a:r>
            <a:endParaRPr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 耶羅波安定八月十五日為節期，像在猶大的節期一樣，自己上壇獻祭。他在伯特利也這樣向他所鑄的牛犢獻祭，又將立為邱壇的祭司安置在伯特利。 33他在八月十五日，就是他私自所定的月日，為以色列人立作節期的日子，在伯特利上壇燒香。</a:t>
            </a:r>
            <a:endParaRPr/>
          </a:p>
        </p:txBody>
      </p:sp>
      <p:sp>
        <p:nvSpPr>
          <p:cNvPr id="304" name="Google Shape;304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南北列王</a:t>
            </a:r>
            <a:endParaRPr/>
          </a:p>
        </p:txBody>
      </p:sp>
      <p:sp>
        <p:nvSpPr>
          <p:cNvPr id="310" name="Google Shape;310;p3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北國：計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朝，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王，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208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南國：計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朝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王，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344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王后亞他利雅篡位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年另計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082" y="460552"/>
            <a:ext cx="9625835" cy="535373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南國初期諸王 (王上 14-16 章)</a:t>
            </a:r>
            <a:endParaRPr/>
          </a:p>
        </p:txBody>
      </p:sp>
      <p:sp>
        <p:nvSpPr>
          <p:cNvPr id="323" name="Google Shape;323;p3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40000" lnSpcReduction="200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500"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羅波安：在位</a:t>
            </a: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亞比央</a:t>
            </a: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在位</a:t>
            </a: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亞撒：在位</a:t>
            </a: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44536A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除去國中的孌童及偶像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44536A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貶了祖母瑪迦太后之位，燒掉她所造的偶像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44536A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將金銀分別為聖，奉到耶和華的殿中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44536A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借助於亞蘭王便哈達，擊敗以色列王巴沙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約沙法：在位</a:t>
            </a:r>
            <a:r>
              <a:rPr b="0" i="0" lang="zh-TW" sz="45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44536A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除去國中的孌童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4500" u="none" strike="noStrike">
                <a:solidFill>
                  <a:srgbClr val="44536A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45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設立總督治理以東</a:t>
            </a:r>
            <a:endParaRPr/>
          </a:p>
          <a:p>
            <a:pPr indent="-30479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324" name="Google Shape;324;p3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北國初期列王 (王上 14-16 章)</a:t>
            </a:r>
            <a:endParaRPr/>
          </a:p>
        </p:txBody>
      </p:sp>
      <p:sp>
        <p:nvSpPr>
          <p:cNvPr id="330" name="Google Shape;330;p3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一.北國第一個王朝：耶羅波安王朝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耶羅波安：在位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拿答：在位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年，為臣子巴沙所殺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二.北國第二個王朝：巴沙王朝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巴沙：在位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一作王就殺了耶羅波安全家，應驗先知亞西雅的預言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先知耶戶責備巴沙，預言他全家被殺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以拉：在位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31" name="Google Shape;331;p3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北國初期列王 (王上 14-16 章)</a:t>
            </a:r>
            <a:endParaRPr/>
          </a:p>
        </p:txBody>
      </p:sp>
      <p:sp>
        <p:nvSpPr>
          <p:cNvPr id="337" name="Google Shape;337;p3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三.北國第三個王朝：心利王朝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心利：在位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一做王位就殺了巴沙全家，應驗先知耶戶的預言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自焚而死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四.北國第四個王朝：暗利王朝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暗利：在位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原來是以色列的元帥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建造撒瑪利亞城，遷都於此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38" name="Google Shape;338;p3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北國初期列王 (王上 14-16 章)</a:t>
            </a:r>
            <a:endParaRPr/>
          </a:p>
        </p:txBody>
      </p:sp>
      <p:sp>
        <p:nvSpPr>
          <p:cNvPr id="344" name="Google Shape;344;p3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四.北國第四個王朝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1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b="1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：在位</a:t>
            </a:r>
            <a:r>
              <a:rPr b="0" i="0" lang="zh-TW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娶西頓王之女耶洗別為妻，並在撒瑪利亞建造巴力的廟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亞哈、耶洗別與先知以利亞為敵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神使亞哈戰勝亞蘭王便哈達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亞哈與耶洗別奪取拿伯的葡萄園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b="0" i="0" lang="zh-TW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亞哈與猶大王約沙法聯軍攻打亞蘭，被流矢射死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45" name="Google Shape;345;p3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北國初期列王 (王上 14-16 章)</a:t>
            </a:r>
            <a:endParaRPr/>
          </a:p>
        </p:txBody>
      </p:sp>
      <p:sp>
        <p:nvSpPr>
          <p:cNvPr id="351" name="Google Shape;351;p3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19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四.北國第四個王朝</a:t>
            </a:r>
            <a:endParaRPr/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i="0" lang="zh-TW" sz="19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b="1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亞哈謝</a:t>
            </a: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：在位</a:t>
            </a:r>
            <a:r>
              <a:rPr b="0" i="0" lang="zh-TW" sz="19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求問以革倫的神巴力西卜</a:t>
            </a:r>
            <a:endParaRPr/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先知以利亞預言其必死</a:t>
            </a:r>
            <a:endParaRPr/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900" u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先知以利亞與以利沙</a:t>
            </a:r>
            <a:endParaRPr b="0" i="0" sz="1900" u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19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i="0" lang="zh-TW" sz="19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r>
              <a:rPr b="1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約蘭：在位</a:t>
            </a:r>
            <a:r>
              <a:rPr b="1" i="0" lang="zh-TW" sz="19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 b="0" i="0" sz="19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與猶大王約沙法並以東王，三王合攻摩押</a:t>
            </a:r>
            <a:endParaRPr/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亞蘭王圍攻撒瑪利亞</a:t>
            </a:r>
            <a:endParaRPr/>
          </a:p>
          <a:p>
            <a:pPr indent="-111601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19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●</a:t>
            </a:r>
            <a:r>
              <a:rPr b="0" i="0" lang="zh-TW" sz="19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被將軍耶戶射殺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" name="Google Shape;352;p3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zh-TW"/>
              <a:t>聖經記載的</a:t>
            </a:r>
            <a:br>
              <a:rPr lang="zh-TW"/>
            </a:br>
            <a:r>
              <a:rPr lang="zh-TW"/>
              <a:t>角度</a:t>
            </a:r>
            <a:endParaRPr/>
          </a:p>
        </p:txBody>
      </p:sp>
      <p:sp>
        <p:nvSpPr>
          <p:cNvPr id="358" name="Google Shape;358;p38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聖經是從「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神與人的關係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」的觀點來記載，不是從人際關係或國際關係的觀點來記載。好比說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暗利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，他遷都撒瑪利亞，又制伏了敵國，從人的歷史來看是一個重要的王，應該多講一些他的事蹟，可是聖經卻僅用幾節經文（王上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16:21-28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）來講他。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相反的，暗利的兒子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在歷史上是一個微不足道的人物，聖經卻用六章（王上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17-22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章）的篇幅來講他。因為先知以利亞的事工發生於亞哈作王的期間，亞哈和他的王后耶洗別帶領以色列人拜巴力，以利亞和他們有多次的衝突，所以聖經記載了許多有關亞哈的事，作為後人的警戒。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59" name="Google Shape;359;p38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zh-TW" sz="4000"/>
              <a:t>溪裡的水，烏鴉叼來的餅和肉（王上17章）</a:t>
            </a:r>
            <a:endParaRPr sz="4000"/>
          </a:p>
        </p:txBody>
      </p:sp>
      <p:sp>
        <p:nvSpPr>
          <p:cNvPr id="365" name="Google Shape;365;p3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提斯比人</a:t>
            </a:r>
            <a:r>
              <a:rPr b="1" i="0" lang="zh-TW" sz="24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以利亞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奉神的命，向亞哈王宣告幾年之內不會降雨的信息。說完之後，神叫以利亞去藏在約旦河東邊的基立溪旁。神對以利亞說：「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你要喝那溪裡的水，我已吩咐烏鴉在那裡供養你。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」（王上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17:4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供應帶著信心的成分。曠野中的嗎哪，必須每日去拾取。以利亞必須以信心，每日仰望神的供應，靠烏鴉「早晚」叼餅和肉給他吃。會仰望神的人，才會事奉神。耶穌叫我們不要憂慮吃甚麼、穿甚麼，你需用的一切天父都知道。會這樣仰望的人，也會去求神的國和神的義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66" name="Google Shape;366;p3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舊約的分部主題與彼此之間的關係</a:t>
            </a:r>
            <a:endParaRPr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1097280" y="1845734"/>
            <a:ext cx="10058400" cy="4187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14097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詩歌書又叫智慧書，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主題是「人生的智慧」。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重點不再是國家，而是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，描述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一個以耶和華為神的人，如何在罪惡的世界中有智慧地度過一生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。日光之下的生活，有許多的勞苦愁煩和百思不解。人生的出路不是在日光之下，而是在日光之上。只有回到神那裡，我們才能善度人生。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16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4097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先知書的主題是「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審判與恩典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」，內容是先知的信息：以警告和責備來傳遞神的審判，以安慰和盼望來傳遞神的恩典。先知的信息分為「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時代的信息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」和「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未來的預告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」兩種：時代的信息針對當時的人而發，未來的預告針對當時和後來的人所講。先知的使命是時代性的，大部分的信息是時代的信息，小部分的信息是未來的預告。預告之中最重要的是有關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彌賽亞的預言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，宣告耶穌基督的來臨（神最大的恩典）。</a:t>
            </a:r>
            <a:endParaRPr sz="1600"/>
          </a:p>
        </p:txBody>
      </p:sp>
      <p:sp>
        <p:nvSpPr>
          <p:cNvPr id="128" name="Google Shape;128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拾柴記（王上17 章）</a:t>
            </a:r>
            <a:endParaRPr/>
          </a:p>
        </p:txBody>
      </p:sp>
      <p:sp>
        <p:nvSpPr>
          <p:cNvPr id="372" name="Google Shape;372;p4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/>
              <a:t>•西頓王謁巴力在國內展開狂熱的巴力崇拜，他的女兒耶洗別嫁給以色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/>
              <a:t>列王亞哈。亞哈在首都撒瑪利亞為巴力建廟、築壇，供養數百位巴力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/>
              <a:t>的先知。在亞哈和耶洗別的推動下，以色列也陷入狂熱的巴力崇拜。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/>
              <a:t>•西頓境內，海邊的小城撒勒法，一位貧苦的寡婦在城門口拾柴。只見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/>
              <a:t>一個身影朝她逐漸走進，瞧這人的樣子和裝束，是一個風塵僕僕的以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/>
              <a:t>色列人。以色列人來西頓做甚麼？正猜疑間，沒想到這人開口說話了：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/>
              <a:t>「請你用器皿取點水來給我喝。」</a:t>
            </a:r>
            <a:endParaRPr sz="2400"/>
          </a:p>
        </p:txBody>
      </p:sp>
      <p:sp>
        <p:nvSpPr>
          <p:cNvPr id="373" name="Google Shape;373;p4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拾柴記（王上17 章）</a:t>
            </a:r>
            <a:endParaRPr/>
          </a:p>
        </p:txBody>
      </p:sp>
      <p:sp>
        <p:nvSpPr>
          <p:cNvPr id="379" name="Google Shape;379;p4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旅人身上沒有取水的器皿，向人討水喝是極平常的事。寡婦照做了，沒想到這人得寸進尺，對她說：「也求你拿點餅來給我！」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寡婦說：「我指著永生耶和華你的神起誓，我沒有餅，罈內只有一把麵，瓶裡只有一點油；我現在找兩根柴，回家要為我和我兒子做餅；我們吃了，死就死吧！」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以利亞對她說：「不要懼怕！可以照你所說的去做吧！</a:t>
            </a:r>
            <a:r>
              <a:rPr b="0" i="0" lang="zh-TW" sz="2400" u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只要先為我做一個小餅拿來給我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，然後為你和你的兒子做餅。因為耶和華以色列的神如此說：罈內的麵必不減少，瓶裡的油必不缺短，直到耶和華使雨降在地上的日子。」</a:t>
            </a:r>
            <a:endParaRPr/>
          </a:p>
        </p:txBody>
      </p:sp>
      <p:sp>
        <p:nvSpPr>
          <p:cNvPr id="380" name="Google Shape;380;p4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拾柴記（王上17 章）</a:t>
            </a:r>
            <a:endParaRPr/>
          </a:p>
        </p:txBody>
      </p:sp>
      <p:sp>
        <p:nvSpPr>
          <p:cNvPr id="386" name="Google Shape;386;p4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許以利亞有攝人的威嚴，使人不得不服從；或許他身上有誠懇的氣氛，使人不得不相信；或許神特別動工，感動了寡婦的心；反正寡婦照著以利亞的話去做了。從那天開始，以利亞就寄居在寡婦家中，直到神使雨降在以色列的日子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此期間，寡婦家中每天都有神蹟發生。裝麵的罈子昨晚已經空了，今早起來一看又滿了。裝油的瓶子昨晚已經空了，今早起來一看又滿了。自從以利亞住到她家的那一天開始，家裡從來沒有缺過麵和油。寡婦心裡知道，是以利亞的神，永生的耶和華，養活了她全家！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當謁巴力和他的女兒將黑暗帶進以色列的時候，神差派他的僕人進入黑暗的中心，在一個窮寡婦的家中，燃起了希望的燈光。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7" name="Google Shape;387;p4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zh-TW" sz="4000"/>
              <a:t>耶和華藉你口所說的話是真的（王上17 章）</a:t>
            </a:r>
            <a:endParaRPr sz="4000"/>
          </a:p>
        </p:txBody>
      </p:sp>
      <p:sp>
        <p:nvSpPr>
          <p:cNvPr id="393" name="Google Shape;393;p4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寡婦的兒子死了，以利亞為他祈禱，那孩子又活了過來。寡婦對以利亞說：「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現在我知道你是神人，耶和華藉你口所說的話是真的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先知是神的喉舌，他不是說自己的話，乃是神藉他的口說話。既然是神說話，先知所說的就一定會成就。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寡婦以為自己和兒子會餓死，以利亞說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不要懼怕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。寡婦以為自己家中沒有糧食，以利亞說「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你罈內的麵必不減少，瓶裡的油必不短缺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」。孩子從死裡復活之後，寡婦對以利亞對說「耶和華藉你口所說的話是真的。」這個外邦婦人明白一個道理：辨別真假先知，只看他是否「說話是真的」。</a:t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4" name="Google Shape;394;p4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zh-TW" sz="4400"/>
              <a:t>你們心持二意要到幾時呢？（王上 18 章）</a:t>
            </a:r>
            <a:endParaRPr sz="4400"/>
          </a:p>
        </p:txBody>
      </p:sp>
      <p:sp>
        <p:nvSpPr>
          <p:cNvPr id="400" name="Google Shape;400;p4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迦密山上，以利亞站在一邊，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450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個巴力的先知和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個亞舍拉（巴力的女伴）的先知站在另外一邊，以色列眾民圍著觀看。以利亞對眾民說：「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你們心持兩意要到幾時呢？若耶和華是神，就當順從耶和華；若巴力是神，就當順從巴力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。」眾民一言不答。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神要求以色列人專一跟從他，以色列人卻心持二意。耶穌要求我們專一跟從他，我們是否也心持二意呢？等待下一個神蹟，等待一次又一次的印證。何時才肯專一跟從呢？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01" name="Google Shape;401;p4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烈火之後的微聲（王上19 章）</a:t>
            </a:r>
            <a:endParaRPr/>
          </a:p>
        </p:txBody>
      </p:sp>
      <p:sp>
        <p:nvSpPr>
          <p:cNvPr id="407" name="Google Shape;407;p45"/>
          <p:cNvSpPr txBox="1"/>
          <p:nvPr>
            <p:ph idx="1" type="body"/>
          </p:nvPr>
        </p:nvSpPr>
        <p:spPr>
          <a:xfrm>
            <a:off x="1097280" y="1845733"/>
            <a:ext cx="10058400" cy="4409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446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第一，神問以利亞：「以利亞啊，你在這裡做什麼？」（問了兩次）</a:t>
            </a:r>
            <a:endParaRPr b="0" i="0" sz="2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b="1" i="0" lang="zh-TW" sz="2400" u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神要以利亞知道自己的位置</a:t>
            </a:r>
            <a:r>
              <a:rPr b="0" i="0" lang="zh-TW" sz="2400" u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。他的位置不是在何烈山，而是在神要他事奉之處。</a:t>
            </a:r>
            <a:endParaRPr sz="24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64465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第二，神交代以利亞一個任務，叫他去膏哈薛作亞蘭王，膏耶戶作以色列王，膏以利沙作先知接續他。</a:t>
            </a:r>
            <a:endParaRPr b="0" i="0" sz="2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82880" lvl="2" marL="5669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神還要使用他，給他任務去執行。</a:t>
            </a:r>
            <a:endParaRPr/>
          </a:p>
          <a:p>
            <a:pPr indent="-164465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8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第三，因為以利亞認為只有自己對神忠心，別人背棄了神，神就告訴他一個消息：「我在以色列人中為自己留下七千人，是未曾向巴力屈膝的，未曾與巴力親嘴的。」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神要他知道，除了他以外，尚有許多對神忠心的人。</a:t>
            </a:r>
            <a:endParaRPr/>
          </a:p>
        </p:txBody>
      </p:sp>
      <p:sp>
        <p:nvSpPr>
          <p:cNvPr id="408" name="Google Shape;408;p4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b="1" i="1" lang="zh-TW" sz="2800" u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Reflection Point</a:t>
            </a:r>
            <a:br>
              <a:rPr b="1" i="1" lang="zh-TW" sz="2800" u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zh-TW" sz="2800" u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如果老闆反對，你是否仍可作一個虔誠的基督徒？</a:t>
            </a:r>
            <a:endParaRPr sz="4800"/>
          </a:p>
        </p:txBody>
      </p:sp>
      <p:sp>
        <p:nvSpPr>
          <p:cNvPr id="414" name="Google Shape;414;p46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俄巴底的例子（王上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18:1-16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他是亞哈王的家宰（皇室總管），是亞哈王的親信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亞哈與王后耶洗別熱衷於拜邪神巴力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聖經對俄巴底的評語是：「俄巴底甚是敬畏耶和華。」（王上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18:3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敬畏神的實例之一：耶洗別殺耶和華眾先知的時候，俄巴底將一百個先知藏了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敬畏神的實例之二：俄巴底在路上恰與以利亞相遇，就俯伏在地說：「你是我主以利亞不是？」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結論：即使老闆反對神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你還是可以做一個虔誠的基督徒。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15" name="Google Shape;415;p46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強勢王后耶洗別（王上16,18 19,21 章）</a:t>
            </a:r>
            <a:endParaRPr/>
          </a:p>
        </p:txBody>
      </p:sp>
      <p:sp>
        <p:nvSpPr>
          <p:cNvPr id="421" name="Google Shape;421;p4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耶洗別是西頓王謁巴力（根據史學家約西弗，謁巴力身兼巴力的祭司，統治推羅西頓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年）的女兒，她是一個狂熱的巴力敬拜者。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巴力，以及女神亞斯他錄（亞舍拉），屬於生殖崇拜，是一種道德敗壞的邪教。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耶洗別曾派人去殺耶和華的眾先知（王上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18:4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迦密山事件之後，耶洗別要殺以利亞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耶洗別殺了拿伯，奪取他的葡萄園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耶洗別最後被耶戶派人擲殺</a:t>
            </a:r>
            <a:endParaRPr/>
          </a:p>
          <a:p>
            <a:pPr indent="-14097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耶洗別的女兒亞他利雅剿滅南國猶大的王室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22" name="Google Shape;422;p4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當眾先知一口同音時（王上22 章）</a:t>
            </a:r>
            <a:endParaRPr/>
          </a:p>
        </p:txBody>
      </p:sp>
      <p:sp>
        <p:nvSpPr>
          <p:cNvPr id="428" name="Google Shape;428;p4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猶大王約沙法去撒瑪利亞見以色列王亞哈，預備聯軍和亞蘭人作戰。亞哈找來四百個先知，問他們這場仗是否能打？他們一口同音地說：可以！主必將那城交在王的手中。有一個叫做西底家先知甚至做了兩個鐵角，好像牛角一樣，說：耶和華如此說，你要用這角牴觸亞蘭人，直到將他們滅盡！所有的先知也都這樣說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只有一個名叫米該雅的先知，說出相反的話。他預言亞哈王必死，以色列人必敗。後來事實證明，米該雅所說的是真的，四百多個先知說的是假的。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問題：四百個有先知名分的人說一樣的話，我怎麼知道他們所說的是假的？我當如何分辨？</a:t>
            </a:r>
            <a:endParaRPr/>
          </a:p>
        </p:txBody>
      </p:sp>
      <p:sp>
        <p:nvSpPr>
          <p:cNvPr id="429" name="Google Shape;429;p4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亂世忠貞米該雅（王上22 章）</a:t>
            </a:r>
            <a:endParaRPr/>
          </a:p>
        </p:txBody>
      </p:sp>
      <p:sp>
        <p:nvSpPr>
          <p:cNvPr id="435" name="Google Shape;435;p4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在亞哈和耶洗別的時代，全國陷入拜巴力的熱潮，連許多耶和華的先知都變節了，但卻仍有一些屬靈的忠貞份子，如以利亞和米該雅等人，堅守自己的本位，雖然不合潮流，仍然對主堅貞不移。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亞哈雖將米該雅囚禁，米該雅卻不屈服。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在屬靈混亂的時候，大部分的人會跟著潮流走，對神忠貞的人將會受到排擠和逼迫，所以必須有一顆願意付代價的心。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耶穌對他的門徒說：「</a:t>
            </a:r>
            <a:r>
              <a:rPr b="0" i="0" lang="zh-TW" sz="24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若有人願意跟從我，就當捨己，背起自己的十字架，來跟從我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36" name="Google Shape;436;p4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舊約的分部主題與彼此之間的關係</a:t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律法書（摩西五經）是舊約的根基，若律法書沒有讀通，其他部分就很難讀通。讀的時候不能分岀輕重，也很容易錯過重點。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讀了律法書才能讀歷史書，否則不知道神的心意是什麼，也不知道以色列人的問題岀在哪裡。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讀了歷史書才能讀先知書，否則不知道先知的時代背景，也不太瞭解他們的信息因何而發。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至於詩歌書，讀的時候最好要有律法書的底子。因為律法書是神的智慧，人生的智慧離不開神的智慧。有些詩歌是有歷史背景的（如大衛的詩），讀過歷史書能夠幫助你對詩歌書的瞭解。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那隻箭恰巧射入了甲縫（王上22 章）</a:t>
            </a:r>
            <a:endParaRPr/>
          </a:p>
        </p:txBody>
      </p:sp>
      <p:sp>
        <p:nvSpPr>
          <p:cNvPr id="442" name="Google Shape;442;p5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亞哈的計謀失效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：亞哈口裡不信米該雅的話，心裡卻犯嘀咕。他做了兩個防範措施：第一，他脫下王服，改裝上陣，使自己不成為明顯的目標。第二，他穿上盔甲保護自己。沒想到，在戰場上有一人「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隨便開弓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」，那隻箭「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恰巧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」射入他的甲縫裡。亞哈受了重傷，流血過多，死在戰車之上。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析：古人所穿的甲是由小片合成，在戰場的大動作中，片與片之間偶而會露出縫來。王所穿的甲應當是精工製作的，露縫的機會不多。沒想到就在偶而露縫的那一剎那，剛好有人隨便開弓，那隻流矢不偏不倚，剛好就鑽入了甲縫。巧合嗎？神的安排嗎？你說呢？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43" name="Google Shape;443;p5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出賣自己的亞哈王（王上22 章）</a:t>
            </a:r>
            <a:endParaRPr/>
          </a:p>
        </p:txBody>
      </p:sp>
      <p:sp>
        <p:nvSpPr>
          <p:cNvPr id="449" name="Google Shape;449;p51"/>
          <p:cNvSpPr txBox="1"/>
          <p:nvPr>
            <p:ph idx="1" type="body"/>
          </p:nvPr>
        </p:nvSpPr>
        <p:spPr>
          <a:xfrm>
            <a:off x="1097280" y="1845734"/>
            <a:ext cx="10058400" cy="4520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140335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在北國的九個朝代中，以暗利王朝和耶戶王朝時間最久，影響最大</a:t>
            </a:r>
            <a:endParaRPr/>
          </a:p>
          <a:p>
            <a:pPr indent="-140335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亞哈是暗利的兒子，在位</a:t>
            </a: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  <a:p>
            <a:pPr indent="-140335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亞哈也是耶洗別的丈夫，約沙法的親家，亞他利雅的的父親</a:t>
            </a:r>
            <a:endParaRPr/>
          </a:p>
          <a:p>
            <a:pPr indent="-140335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亞哈受到耶洗別的聳動，在撒瑪利亞建造巴力廟，又做亞舍拉像，將全國帶入拜邪教的狂熱之中。</a:t>
            </a:r>
            <a:endParaRPr b="0" i="0" sz="26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40335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先知米該雅預言亞哈將會戰亡，亞哈因此而囚禁米該雅</a:t>
            </a:r>
            <a:endParaRPr/>
          </a:p>
          <a:p>
            <a:pPr indent="-140335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亞哈與南國的約沙法聯軍，在基列的拉未與亞蘭王會戰，亞哈雖然改裝上陣，但卻被流矢射入甲縫而亡，正如米該雅所言</a:t>
            </a:r>
            <a:endParaRPr/>
          </a:p>
          <a:p>
            <a:pPr indent="-140335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聖經對亞哈的評語是：「</a:t>
            </a:r>
            <a:r>
              <a:rPr b="0" i="0" lang="zh-TW" sz="26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從來沒有像亞哈的，</a:t>
            </a:r>
            <a:r>
              <a:rPr b="0" i="0" lang="zh-TW" sz="260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因他自賣</a:t>
            </a:r>
            <a:r>
              <a:rPr b="0" i="0" lang="zh-TW" sz="26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，行耶和華眼中看為惡的事，受了王后耶洗別的聳動，就照耶和華在以色列人面前所趕出的亞摩利人，行了最可憎惡的事，信從偶像。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」（王上</a:t>
            </a:r>
            <a:r>
              <a:rPr b="0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21:25-26</a:t>
            </a:r>
            <a:r>
              <a:rPr b="0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  <a:p>
            <a:pPr indent="-140335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i="0" lang="zh-TW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b="1" i="0" lang="zh-TW" sz="26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亞哈從光明入黑暗，從信真神到拜巴力，徹底出賣了自己（將自己賣給魔鬼）</a:t>
            </a:r>
            <a:endParaRPr b="0" i="0" sz="26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50" name="Google Shape;450;p5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14" y="1350534"/>
            <a:ext cx="4178515" cy="4064209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2"/>
          <p:cNvSpPr txBox="1"/>
          <p:nvPr/>
        </p:nvSpPr>
        <p:spPr>
          <a:xfrm>
            <a:off x="828114" y="566057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測驗題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5373" y="1350534"/>
            <a:ext cx="2349621" cy="2381372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2"/>
          <p:cNvSpPr txBox="1"/>
          <p:nvPr/>
        </p:nvSpPr>
        <p:spPr>
          <a:xfrm>
            <a:off x="6989428" y="566057"/>
            <a:ext cx="26981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通讀聖經微信群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icrosoft JhengHei"/>
              <a:buNone/>
            </a:pPr>
            <a:r>
              <a:rPr b="1" i="0" lang="zh-TW" u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君王與聖民，先知與聖言，祭司與聖所</a:t>
            </a:r>
            <a:endParaRPr sz="6000"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歷史書有三個主要人物：君王，先知，和祭司。君王與聖民有關，先知與聖言有關，祭司與聖所有關。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撒母耳記是以君王的角度看歷史，敘述以色列在聖民方面的失敗。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列王紀是以先知的角度看歷史，敘述以色列在聖言方面的失敗。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歷代志是以祭司的角度看歷史，敘述以色列在聖所方面的失敗。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2" name="Google Shape;142;p6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/>
              <a:t>列王紀上下的大綱</a:t>
            </a:r>
            <a:endParaRPr/>
          </a:p>
        </p:txBody>
      </p:sp>
      <p:sp>
        <p:nvSpPr>
          <p:cNvPr id="148" name="Google Shape;148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所羅門時代，王上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1-11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南北朝前期，王上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12-16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先知以利亞和以利沙的事工，王上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王下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南北朝中期，王下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8-17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南北朝末期，王下</a:t>
            </a:r>
            <a:r>
              <a:rPr b="0" i="0" lang="zh-TW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18-25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章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9" name="Google Shape;149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138" y="668270"/>
            <a:ext cx="9811724" cy="494325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icrosoft JhengHei"/>
              <a:buNone/>
            </a:pPr>
            <a:r>
              <a:rPr b="1" i="0" lang="zh-TW" u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列王紀中的</a:t>
            </a:r>
            <a:br>
              <a:rPr b="1" i="0" lang="zh-TW" u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u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</a:t>
            </a:r>
            <a:endParaRPr sz="6000"/>
          </a:p>
        </p:txBody>
      </p:sp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列王紀是從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的角度記載以色列南北諸王的事蹟，重點是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神的話語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。歷代志是從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祭司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的角度記載南國猶大的歷史，重點是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聖殿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341B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400" u="none" strike="noStrike">
                <a:solidFill>
                  <a:srgbClr val="0341B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列王紀的先知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r>
              <a:rPr b="1" i="0" lang="zh-TW" sz="2400" u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先知書的先知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有何不同？大致來說，列王紀的先知說話的對象是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君王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，先知書的先知說話的對象是</a:t>
            </a:r>
            <a:r>
              <a:rPr b="1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百姓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。列王紀的先知只有口傳，沒有著作；先知書的先知有口傳，也有著作。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0" i="0" lang="zh-TW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zh-TW" sz="2400" u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這是一個大致的分類，並非絕對的。好比說，先知以賽亞出現在列王紀，也出現在先知書。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2" name="Google Shape;162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王文堂牧師 網路讀經班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2023-03-26T02:36:00Z</dcterms:created>
  <dc:creator>Annie Tsai</dc:creator>
</cp:coreProperties>
</file>