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58" r:id="rId2"/>
    <p:sldId id="517" r:id="rId3"/>
    <p:sldId id="587" r:id="rId4"/>
    <p:sldId id="592" r:id="rId5"/>
    <p:sldId id="593" r:id="rId6"/>
    <p:sldId id="591" r:id="rId7"/>
    <p:sldId id="590" r:id="rId8"/>
    <p:sldId id="511" r:id="rId9"/>
    <p:sldId id="594" r:id="rId10"/>
    <p:sldId id="515" r:id="rId11"/>
    <p:sldId id="505" r:id="rId12"/>
    <p:sldId id="572" r:id="rId13"/>
    <p:sldId id="595" r:id="rId14"/>
    <p:sldId id="597" r:id="rId15"/>
    <p:sldId id="589" r:id="rId16"/>
    <p:sldId id="429" r:id="rId17"/>
    <p:sldId id="619" r:id="rId18"/>
    <p:sldId id="620" r:id="rId19"/>
    <p:sldId id="579" r:id="rId20"/>
    <p:sldId id="580" r:id="rId21"/>
    <p:sldId id="601" r:id="rId22"/>
    <p:sldId id="602" r:id="rId23"/>
    <p:sldId id="603" r:id="rId24"/>
    <p:sldId id="604" r:id="rId25"/>
    <p:sldId id="583" r:id="rId26"/>
    <p:sldId id="586" r:id="rId27"/>
    <p:sldId id="582" r:id="rId28"/>
    <p:sldId id="618" r:id="rId29"/>
    <p:sldId id="617" r:id="rId30"/>
    <p:sldId id="599" r:id="rId31"/>
    <p:sldId id="585" r:id="rId32"/>
    <p:sldId id="605" r:id="rId33"/>
    <p:sldId id="607" r:id="rId34"/>
    <p:sldId id="608" r:id="rId35"/>
    <p:sldId id="609" r:id="rId36"/>
    <p:sldId id="610" r:id="rId37"/>
    <p:sldId id="611" r:id="rId38"/>
    <p:sldId id="584" r:id="rId39"/>
    <p:sldId id="600" r:id="rId40"/>
    <p:sldId id="613" r:id="rId41"/>
    <p:sldId id="614" r:id="rId42"/>
    <p:sldId id="615" r:id="rId43"/>
    <p:sldId id="616" r:id="rId44"/>
    <p:sldId id="598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65" autoAdjust="0"/>
    <p:restoredTop sz="95294" autoAdjust="0"/>
  </p:normalViewPr>
  <p:slideViewPr>
    <p:cSldViewPr snapToGrid="0">
      <p:cViewPr varScale="1">
        <p:scale>
          <a:sx n="93" d="100"/>
          <a:sy n="93" d="100"/>
        </p:scale>
        <p:origin x="600" y="6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2808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08F2E-5F06-4CE2-A139-452A1382A6F0}" type="datetimeFigureOut">
              <a:rPr lang="en-US"/>
              <a:t>7/1/2023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8588A-5C4E-401A-AECC-B6F63A9DE96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9979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C5DC6-1594-414D-9341-ABA08739246C}" type="datetimeFigureOut">
              <a:rPr lang="en-US"/>
              <a:t>7/1/2023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42409-6A04-4DC6-AC3A-D3758287A8F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1150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2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600200" y="0"/>
            <a:ext cx="5029200" cy="5943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68897" y="2057400"/>
            <a:ext cx="5029200" cy="3349906"/>
          </a:xfrm>
        </p:spPr>
        <p:txBody>
          <a:bodyPr anchor="b">
            <a:normAutofit/>
          </a:bodyPr>
          <a:lstStyle>
            <a:lvl1pPr algn="ctr">
              <a:lnSpc>
                <a:spcPct val="90000"/>
              </a:lnSpc>
              <a:defRPr sz="540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</a:defRPr>
            </a:lvl1pPr>
          </a:lstStyle>
          <a:p>
            <a:r>
              <a:rPr lang="zh-CN" altLang="en-US" dirty="0"/>
              <a:t>先知书概览</a:t>
            </a:r>
            <a:br>
              <a:rPr lang="en-US" altLang="zh-CN" dirty="0"/>
            </a:br>
            <a:br>
              <a:rPr lang="en-US" altLang="zh-CN" dirty="0"/>
            </a:br>
            <a:r>
              <a:rPr lang="zh-CN" altLang="en-US" dirty="0"/>
              <a:t>约拿书</a:t>
            </a:r>
            <a:r>
              <a:rPr lang="en-US" altLang="zh-CN" dirty="0"/>
              <a:t>(</a:t>
            </a:r>
            <a:r>
              <a:rPr lang="zh-CN" altLang="en-US" dirty="0"/>
              <a:t>一）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777" y="5381894"/>
            <a:ext cx="4846320" cy="44805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8" name="Picture 7" descr="Puffy white clouds in deep blue sky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7400"/>
            <a:ext cx="1490472" cy="3886200"/>
          </a:xfrm>
          <a:prstGeom prst="rect">
            <a:avLst/>
          </a:prstGeom>
        </p:spPr>
      </p:pic>
      <p:pic>
        <p:nvPicPr>
          <p:cNvPr id="10" name="Picture 9" descr="Closeup of plant shoot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39128" y="2057400"/>
            <a:ext cx="2060767" cy="3886200"/>
          </a:xfrm>
          <a:prstGeom prst="rect">
            <a:avLst/>
          </a:prstGeom>
        </p:spPr>
      </p:pic>
      <p:pic>
        <p:nvPicPr>
          <p:cNvPr id="11" name="Picture 10" descr="Waves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7400"/>
            <a:ext cx="328269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731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55A74-0919-413E-865C-E0E8D1722ED7}" type="datetime1">
              <a:rPr lang="en-US" smtClean="0"/>
              <a:pPr/>
              <a:t>7/1/2023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72070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190500"/>
            <a:ext cx="2057400" cy="5986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90500"/>
            <a:ext cx="7734300" cy="59864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FE46A-5893-4F80-829A-F37AF8AAC03B}" type="datetime1">
              <a:rPr lang="en-US" smtClean="0"/>
              <a:pPr/>
              <a:t>7/1/2023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102101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7/1/2023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340511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00199" y="2059146"/>
            <a:ext cx="7199696" cy="388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1777" y="2263913"/>
            <a:ext cx="6949440" cy="3143393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1777" y="5381893"/>
            <a:ext cx="6949440" cy="44952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 descr="Closeup of green plants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9146"/>
            <a:ext cx="1490472" cy="3886200"/>
          </a:xfrm>
          <a:prstGeom prst="rect">
            <a:avLst/>
          </a:prstGeom>
        </p:spPr>
      </p:pic>
      <p:pic>
        <p:nvPicPr>
          <p:cNvPr id="9" name="Picture 8" descr="Waves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9146"/>
            <a:ext cx="328269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89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768">
          <p15:clr>
            <a:srgbClr val="FDE53C"/>
          </p15:clr>
        </p15:guide>
        <p15:guide id="2" orient="horz" pos="1296">
          <p15:clr>
            <a:srgbClr val="FDE53C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9700" y="1556281"/>
            <a:ext cx="4610099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56281"/>
            <a:ext cx="4609775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6BA0-BF77-43AC-894A-20AD8220B887}" type="datetime1">
              <a:rPr lang="en-US" smtClean="0"/>
              <a:pPr/>
              <a:t>7/1/2023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78168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9699" y="1554480"/>
            <a:ext cx="4608576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09699" y="2434147"/>
            <a:ext cx="4608576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554480"/>
            <a:ext cx="4610100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434147"/>
            <a:ext cx="4610100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81B4D-F060-418E-A958-B2BDC1A258F8}" type="datetime1">
              <a:rPr lang="en-US" smtClean="0"/>
              <a:pPr/>
              <a:t>7/1/2023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827180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6AC23-C97B-41FB-9B89-C7FE0FB631CA}" type="datetime1">
              <a:rPr lang="en-US" smtClean="0"/>
              <a:pPr/>
              <a:t>7/1/2023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46587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9673-AC7F-4F1F-84E4-F0E5EAAE106D}" type="datetime1">
              <a:rPr lang="en-US" smtClean="0"/>
              <a:pPr/>
              <a:t>7/1/2023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1107393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434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9699" y="915923"/>
            <a:ext cx="5216979" cy="506577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2434" y="3502152"/>
            <a:ext cx="4155622" cy="2479548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3310-D664-4933-9402-AB5DB0887727}" type="datetime1">
              <a:rPr lang="en-US" smtClean="0"/>
              <a:pPr/>
              <a:t>7/1/2023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302354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435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0" y="915923"/>
            <a:ext cx="6626677" cy="5065776"/>
          </a:xfrm>
        </p:spPr>
        <p:txBody>
          <a:bodyPr tIns="1371600">
            <a:normAutofit/>
          </a:bodyPr>
          <a:lstStyle>
            <a:lvl1pPr marL="0" indent="0" algn="ctr">
              <a:spcBef>
                <a:spcPts val="0"/>
              </a:spcBef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2435" y="3502152"/>
            <a:ext cx="4155622" cy="2479547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47A63-5E3D-469C-A0D1-119323F4F95E}" type="datetime1">
              <a:rPr lang="en-US" smtClean="0"/>
              <a:pPr/>
              <a:t>7/1/2023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1642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6629400"/>
            <a:ext cx="1499616" cy="228600"/>
          </a:xfrm>
          <a:prstGeom prst="rect">
            <a:avLst/>
          </a:prstGeom>
          <a:gradFill>
            <a:gsLst>
              <a:gs pos="0">
                <a:schemeClr val="accent1">
                  <a:lumMod val="15000"/>
                  <a:lumOff val="85000"/>
                </a:schemeClr>
              </a:gs>
              <a:gs pos="100000">
                <a:schemeClr val="accent1">
                  <a:lumMod val="15000"/>
                  <a:lumOff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1609344" y="6629400"/>
            <a:ext cx="10582656" cy="228600"/>
          </a:xfrm>
          <a:prstGeom prst="rect">
            <a:avLst/>
          </a:prstGeom>
          <a:gradFill>
            <a:gsLst>
              <a:gs pos="0">
                <a:schemeClr val="accent1">
                  <a:lumMod val="35000"/>
                  <a:lumOff val="65000"/>
                </a:schemeClr>
              </a:gs>
              <a:gs pos="100000">
                <a:schemeClr val="accent1">
                  <a:lumMod val="35000"/>
                  <a:lumOff val="6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11835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0027" y="1566001"/>
            <a:ext cx="9371948" cy="462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629400"/>
            <a:ext cx="41040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CD8D479-8942-46E8-A226-A4E01F7A10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3403" y="6629400"/>
            <a:ext cx="100066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E56E745-E731-42F7-BC46-83DD513FC98F}" type="datetime1">
              <a:rPr lang="en-US" smtClean="0"/>
              <a:pPr/>
              <a:t>7/1/2023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04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10312" indent="-210312" algn="l" defTabSz="91440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38912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76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05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338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3624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5910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19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8897" y="892366"/>
            <a:ext cx="5029200" cy="3145378"/>
          </a:xfrm>
        </p:spPr>
        <p:txBody>
          <a:bodyPr>
            <a:normAutofit/>
          </a:bodyPr>
          <a:lstStyle/>
          <a:p>
            <a:br>
              <a:rPr lang="en-US" altLang="zh-CN" sz="6700" dirty="0"/>
            </a:br>
            <a:r>
              <a:rPr lang="zh-CN" altLang="en-US" sz="6600" dirty="0">
                <a:latin typeface="LiSu" panose="02010509060101010101" pitchFamily="49" charset="-122"/>
                <a:ea typeface="LiSu" panose="02010509060101010101" pitchFamily="49" charset="-122"/>
              </a:rPr>
              <a:t>以赛亚书</a:t>
            </a:r>
            <a:br>
              <a:rPr lang="en-US" altLang="zh-CN" sz="6600" dirty="0"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CN" sz="6600" dirty="0">
                <a:latin typeface="LiSu" panose="02010509060101010101" pitchFamily="49" charset="-122"/>
                <a:ea typeface="LiSu" panose="02010509060101010101" pitchFamily="49" charset="-122"/>
              </a:rPr>
              <a:t>1-31</a:t>
            </a:r>
            <a:r>
              <a:rPr lang="zh-CN" altLang="en-US" sz="6600" dirty="0">
                <a:latin typeface="LiSu" panose="02010509060101010101" pitchFamily="49" charset="-122"/>
                <a:ea typeface="LiSu" panose="02010509060101010101" pitchFamily="49" charset="-122"/>
              </a:rPr>
              <a:t>章</a:t>
            </a:r>
            <a:endParaRPr lang="en-US" sz="6600" dirty="0">
              <a:latin typeface="LiSu" panose="02010509060101010101" pitchFamily="49" charset="-122"/>
              <a:ea typeface="LiSu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61546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969A64B-240A-5A34-67BF-199B29525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10</a:t>
            </a:fld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DBAA57-B31E-C202-5701-781F95743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9673-AC7F-4F1F-84E4-F0E5EAAE106D}" type="datetime1">
              <a:rPr lang="en-US" smtClean="0"/>
              <a:pPr/>
              <a:t>7/1/2023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6A27F8-0E32-07F3-BB89-69769BE0E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87C518D-D7DD-BA52-CFD5-924D74005B63}"/>
              </a:ext>
            </a:extLst>
          </p:cNvPr>
          <p:cNvCxnSpPr/>
          <p:nvPr/>
        </p:nvCxnSpPr>
        <p:spPr>
          <a:xfrm>
            <a:off x="1519961" y="3839622"/>
            <a:ext cx="0" cy="9781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14BFA71-3463-14B3-5BC6-A0C36BF0A4BC}"/>
              </a:ext>
            </a:extLst>
          </p:cNvPr>
          <p:cNvCxnSpPr/>
          <p:nvPr/>
        </p:nvCxnSpPr>
        <p:spPr>
          <a:xfrm>
            <a:off x="6087619" y="3837850"/>
            <a:ext cx="0" cy="9781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4B2F49C-9C2B-1F54-973A-3E614879C6E0}"/>
              </a:ext>
            </a:extLst>
          </p:cNvPr>
          <p:cNvCxnSpPr/>
          <p:nvPr/>
        </p:nvCxnSpPr>
        <p:spPr>
          <a:xfrm>
            <a:off x="10663658" y="3837850"/>
            <a:ext cx="0" cy="9781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C2F42718-C6A0-1908-5EF5-8782AFC2C8FD}"/>
              </a:ext>
            </a:extLst>
          </p:cNvPr>
          <p:cNvSpPr txBox="1"/>
          <p:nvPr/>
        </p:nvSpPr>
        <p:spPr>
          <a:xfrm>
            <a:off x="1160099" y="3534480"/>
            <a:ext cx="7830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2"/>
                </a:solidFill>
              </a:rPr>
              <a:t>780 </a:t>
            </a:r>
            <a:r>
              <a:rPr lang="en-US" altLang="zh-CN" sz="1400" b="1" dirty="0">
                <a:solidFill>
                  <a:schemeClr val="tx2"/>
                </a:solidFill>
              </a:rPr>
              <a:t>BC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4CF05FD-350D-2FE0-3ABA-71830A93776F}"/>
              </a:ext>
            </a:extLst>
          </p:cNvPr>
          <p:cNvSpPr txBox="1"/>
          <p:nvPr/>
        </p:nvSpPr>
        <p:spPr>
          <a:xfrm>
            <a:off x="5696826" y="3515607"/>
            <a:ext cx="7974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730 </a:t>
            </a:r>
            <a:r>
              <a:rPr lang="en-US" altLang="zh-CN" sz="1400" b="1" dirty="0"/>
              <a:t>BC</a:t>
            </a:r>
            <a:endParaRPr lang="en-US" sz="14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4DDB07A-4A62-518C-8982-F9161B9D9276}"/>
              </a:ext>
            </a:extLst>
          </p:cNvPr>
          <p:cNvSpPr txBox="1"/>
          <p:nvPr/>
        </p:nvSpPr>
        <p:spPr>
          <a:xfrm>
            <a:off x="10175181" y="3535185"/>
            <a:ext cx="8479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680 </a:t>
            </a:r>
            <a:r>
              <a:rPr lang="en-US" altLang="zh-CN" sz="1400" b="1" dirty="0"/>
              <a:t>BC</a:t>
            </a:r>
            <a:endParaRPr lang="en-US" sz="14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2F88A9B-2AF4-3507-9944-B4B143266DD4}"/>
              </a:ext>
            </a:extLst>
          </p:cNvPr>
          <p:cNvSpPr txBox="1"/>
          <p:nvPr/>
        </p:nvSpPr>
        <p:spPr>
          <a:xfrm>
            <a:off x="4291093" y="3115311"/>
            <a:ext cx="11336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b="1" dirty="0">
                <a:latin typeface="KaiTi" panose="02010609060101010101" pitchFamily="49" charset="-122"/>
                <a:ea typeface="KaiTi" panose="02010609060101010101" pitchFamily="49" charset="-122"/>
              </a:rPr>
              <a:t>以赛亚蒙召</a:t>
            </a:r>
            <a:endParaRPr lang="en-US" altLang="zh-CN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BE9A1FD-0CD0-0739-9CAC-E1416693FFD3}"/>
              </a:ext>
            </a:extLst>
          </p:cNvPr>
          <p:cNvCxnSpPr>
            <a:cxnSpLocks/>
          </p:cNvCxnSpPr>
          <p:nvPr/>
        </p:nvCxnSpPr>
        <p:spPr>
          <a:xfrm>
            <a:off x="10235499" y="3544754"/>
            <a:ext cx="0" cy="7093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CFB8C6AD-FD4B-037E-A479-84B33D808F57}"/>
              </a:ext>
            </a:extLst>
          </p:cNvPr>
          <p:cNvSpPr txBox="1"/>
          <p:nvPr/>
        </p:nvSpPr>
        <p:spPr>
          <a:xfrm>
            <a:off x="2720340" y="522702"/>
            <a:ext cx="52997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>
                <a:latin typeface="KaiTi" panose="02010609060101010101" pitchFamily="49" charset="-122"/>
                <a:ea typeface="KaiTi" panose="02010609060101010101" pitchFamily="49" charset="-122"/>
              </a:rPr>
              <a:t>以赛亚事奉和同时代犹大国列王</a:t>
            </a:r>
            <a:endParaRPr lang="en-US" sz="2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01F16BA-B30D-8EB0-609B-0E6A72484A1B}"/>
              </a:ext>
            </a:extLst>
          </p:cNvPr>
          <p:cNvSpPr/>
          <p:nvPr/>
        </p:nvSpPr>
        <p:spPr>
          <a:xfrm>
            <a:off x="1438382" y="4860782"/>
            <a:ext cx="5513718" cy="6153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222E6BB-1BFB-0738-DB45-EB0DA1359CAF}"/>
              </a:ext>
            </a:extLst>
          </p:cNvPr>
          <p:cNvSpPr txBox="1"/>
          <p:nvPr/>
        </p:nvSpPr>
        <p:spPr>
          <a:xfrm>
            <a:off x="3223514" y="4881486"/>
            <a:ext cx="22628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accent5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以色列（北国）</a:t>
            </a:r>
            <a:endParaRPr lang="en-US" altLang="zh-CN" sz="1600" b="1" dirty="0">
              <a:solidFill>
                <a:schemeClr val="accent5">
                  <a:lumMod val="50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930-722</a:t>
            </a:r>
            <a:r>
              <a:rPr lang="en-US" altLang="zh-CN" sz="1600" b="1" dirty="0">
                <a:solidFill>
                  <a:schemeClr val="accent5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BC</a:t>
            </a:r>
            <a:endParaRPr lang="en-US" sz="1600" b="1" dirty="0">
              <a:solidFill>
                <a:schemeClr val="accent5">
                  <a:lumMod val="50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82C963F-3BBE-CC0F-923B-BA951DE5F598}"/>
              </a:ext>
            </a:extLst>
          </p:cNvPr>
          <p:cNvSpPr/>
          <p:nvPr/>
        </p:nvSpPr>
        <p:spPr>
          <a:xfrm>
            <a:off x="5157627" y="4232954"/>
            <a:ext cx="539199" cy="622338"/>
          </a:xfrm>
          <a:prstGeom prst="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00FF"/>
              </a:highlight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7014A4C-1C20-C225-04B3-8F0820497EBB}"/>
              </a:ext>
            </a:extLst>
          </p:cNvPr>
          <p:cNvSpPr/>
          <p:nvPr/>
        </p:nvSpPr>
        <p:spPr>
          <a:xfrm>
            <a:off x="10007030" y="4244490"/>
            <a:ext cx="1936479" cy="625268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00FF"/>
              </a:highlight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12457E8-B7B8-EB52-6EFF-A1F6A7C0342E}"/>
              </a:ext>
            </a:extLst>
          </p:cNvPr>
          <p:cNvSpPr txBox="1"/>
          <p:nvPr/>
        </p:nvSpPr>
        <p:spPr>
          <a:xfrm>
            <a:off x="2699612" y="4418293"/>
            <a:ext cx="18847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latin typeface="KaiTi" panose="02010609060101010101" pitchFamily="49" charset="-122"/>
                <a:ea typeface="KaiTi" panose="02010609060101010101" pitchFamily="49" charset="-122"/>
              </a:rPr>
              <a:t>约西亚 </a:t>
            </a:r>
            <a:r>
              <a:rPr lang="en-US" altLang="zh-CN" sz="1600" b="1" dirty="0">
                <a:latin typeface="KaiTi" panose="02010609060101010101" pitchFamily="49" charset="-122"/>
                <a:ea typeface="KaiTi" panose="02010609060101010101" pitchFamily="49" charset="-122"/>
              </a:rPr>
              <a:t>640-609BC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377AB65-E2F2-6129-A7FA-AA601A049DAA}"/>
              </a:ext>
            </a:extLst>
          </p:cNvPr>
          <p:cNvSpPr txBox="1"/>
          <p:nvPr/>
        </p:nvSpPr>
        <p:spPr>
          <a:xfrm>
            <a:off x="10355401" y="4272016"/>
            <a:ext cx="1284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latin typeface="KaiTi" panose="02010609060101010101" pitchFamily="49" charset="-122"/>
                <a:ea typeface="KaiTi" panose="02010609060101010101" pitchFamily="49" charset="-122"/>
              </a:rPr>
              <a:t>玛拿西</a:t>
            </a:r>
            <a:endParaRPr lang="en-US" altLang="zh-CN" sz="1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en-US" sz="1600" b="1" dirty="0">
                <a:latin typeface="KaiTi" panose="02010609060101010101" pitchFamily="49" charset="-122"/>
                <a:ea typeface="KaiTi" panose="02010609060101010101" pitchFamily="49" charset="-122"/>
              </a:rPr>
              <a:t>687-642BC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83EE9F3-F725-2A01-858E-39D09CD7B014}"/>
              </a:ext>
            </a:extLst>
          </p:cNvPr>
          <p:cNvSpPr/>
          <p:nvPr/>
        </p:nvSpPr>
        <p:spPr>
          <a:xfrm>
            <a:off x="1392421" y="4221379"/>
            <a:ext cx="3799930" cy="63391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E77F455-4A56-8711-4D06-7A5D508505CF}"/>
              </a:ext>
            </a:extLst>
          </p:cNvPr>
          <p:cNvSpPr/>
          <p:nvPr/>
        </p:nvSpPr>
        <p:spPr>
          <a:xfrm>
            <a:off x="5696826" y="4228224"/>
            <a:ext cx="1617919" cy="63391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00FF"/>
              </a:highlight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CD4EB45-9A7E-3B9A-090A-252F73EA7C44}"/>
              </a:ext>
            </a:extLst>
          </p:cNvPr>
          <p:cNvSpPr txBox="1"/>
          <p:nvPr/>
        </p:nvSpPr>
        <p:spPr>
          <a:xfrm>
            <a:off x="2565115" y="4273261"/>
            <a:ext cx="16649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latin typeface="KaiTi" panose="02010609060101010101" pitchFamily="49" charset="-122"/>
                <a:ea typeface="KaiTi" panose="02010609060101010101" pitchFamily="49" charset="-122"/>
              </a:rPr>
              <a:t>乌西雅</a:t>
            </a:r>
            <a:endParaRPr lang="en-US" altLang="zh-CN" sz="1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en-US" sz="1600" b="1" dirty="0">
                <a:latin typeface="KaiTi" panose="02010609060101010101" pitchFamily="49" charset="-122"/>
                <a:ea typeface="KaiTi" panose="02010609060101010101" pitchFamily="49" charset="-122"/>
              </a:rPr>
              <a:t>781-740BC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95EC428-9E41-A3F2-352B-3F9881B50E05}"/>
              </a:ext>
            </a:extLst>
          </p:cNvPr>
          <p:cNvSpPr/>
          <p:nvPr/>
        </p:nvSpPr>
        <p:spPr>
          <a:xfrm>
            <a:off x="7313804" y="4232953"/>
            <a:ext cx="2693226" cy="6252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00FF"/>
              </a:highligh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EE57569-A7A4-1BC6-0EEE-6532B89F1B69}"/>
              </a:ext>
            </a:extLst>
          </p:cNvPr>
          <p:cNvSpPr txBox="1"/>
          <p:nvPr/>
        </p:nvSpPr>
        <p:spPr>
          <a:xfrm>
            <a:off x="9609504" y="3161372"/>
            <a:ext cx="12527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以赛亚被害</a:t>
            </a:r>
            <a:endParaRPr lang="en-US" altLang="zh-CN" sz="14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E47F4F3-4E87-35AA-3767-8EE165C06D83}"/>
              </a:ext>
            </a:extLst>
          </p:cNvPr>
          <p:cNvSpPr txBox="1"/>
          <p:nvPr/>
        </p:nvSpPr>
        <p:spPr>
          <a:xfrm flipH="1">
            <a:off x="5989834" y="4294343"/>
            <a:ext cx="1112780" cy="58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latin typeface="KaiTi" panose="02010609060101010101" pitchFamily="49" charset="-122"/>
                <a:ea typeface="KaiTi" panose="02010609060101010101" pitchFamily="49" charset="-122"/>
              </a:rPr>
              <a:t>亚哈斯</a:t>
            </a:r>
            <a:endParaRPr lang="en-US" altLang="zh-CN" sz="1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en-US" sz="1600" b="1" dirty="0">
                <a:latin typeface="KaiTi" panose="02010609060101010101" pitchFamily="49" charset="-122"/>
                <a:ea typeface="KaiTi" panose="02010609060101010101" pitchFamily="49" charset="-122"/>
              </a:rPr>
              <a:t>736-716BC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F5BD1F7-12B9-885A-1EDB-891FF086EA89}"/>
              </a:ext>
            </a:extLst>
          </p:cNvPr>
          <p:cNvSpPr txBox="1"/>
          <p:nvPr/>
        </p:nvSpPr>
        <p:spPr>
          <a:xfrm flipH="1">
            <a:off x="8176510" y="4241263"/>
            <a:ext cx="1112780" cy="58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latin typeface="KaiTi" panose="02010609060101010101" pitchFamily="49" charset="-122"/>
                <a:ea typeface="KaiTi" panose="02010609060101010101" pitchFamily="49" charset="-122"/>
              </a:rPr>
              <a:t>西希家</a:t>
            </a:r>
            <a:endParaRPr lang="en-US" altLang="zh-CN" sz="1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en-US" sz="1600" b="1" dirty="0">
                <a:latin typeface="KaiTi" panose="02010609060101010101" pitchFamily="49" charset="-122"/>
                <a:ea typeface="KaiTi" panose="02010609060101010101" pitchFamily="49" charset="-122"/>
              </a:rPr>
              <a:t>716-687BC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AA7C1C4-ED55-CEFF-DB07-F9421BB99078}"/>
              </a:ext>
            </a:extLst>
          </p:cNvPr>
          <p:cNvSpPr txBox="1"/>
          <p:nvPr/>
        </p:nvSpPr>
        <p:spPr>
          <a:xfrm flipH="1">
            <a:off x="4854120" y="5631050"/>
            <a:ext cx="1112780" cy="58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latin typeface="KaiTi" panose="02010609060101010101" pitchFamily="49" charset="-122"/>
                <a:ea typeface="KaiTi" panose="02010609060101010101" pitchFamily="49" charset="-122"/>
              </a:rPr>
              <a:t>约坦</a:t>
            </a:r>
            <a:endParaRPr lang="en-US" altLang="zh-CN" sz="1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en-US" sz="1600" b="1" dirty="0">
                <a:latin typeface="KaiTi" panose="02010609060101010101" pitchFamily="49" charset="-122"/>
                <a:ea typeface="KaiTi" panose="02010609060101010101" pitchFamily="49" charset="-122"/>
              </a:rPr>
              <a:t>740-736BC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8C63A1B-8BFA-777E-15CD-9514EFEBFDD6}"/>
              </a:ext>
            </a:extLst>
          </p:cNvPr>
          <p:cNvSpPr/>
          <p:nvPr/>
        </p:nvSpPr>
        <p:spPr>
          <a:xfrm>
            <a:off x="6952100" y="4869348"/>
            <a:ext cx="5094280" cy="6153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216C9DD-6FD3-4596-52CD-0CE82617374D}"/>
              </a:ext>
            </a:extLst>
          </p:cNvPr>
          <p:cNvSpPr txBox="1"/>
          <p:nvPr/>
        </p:nvSpPr>
        <p:spPr>
          <a:xfrm>
            <a:off x="7020422" y="5013336"/>
            <a:ext cx="48359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accent5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（北国）于</a:t>
            </a:r>
            <a:r>
              <a:rPr lang="en-US" altLang="zh-CN" sz="1600" b="1" dirty="0">
                <a:solidFill>
                  <a:schemeClr val="accent5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722BC</a:t>
            </a:r>
            <a:r>
              <a:rPr lang="zh-CN" altLang="en-US" sz="1600" b="1" dirty="0">
                <a:solidFill>
                  <a:schemeClr val="accent5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被灭于亚述，</a:t>
            </a:r>
            <a:r>
              <a:rPr lang="en-US" altLang="zh-CN" sz="1600" b="1" dirty="0">
                <a:solidFill>
                  <a:schemeClr val="accent5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10</a:t>
            </a:r>
            <a:r>
              <a:rPr lang="zh-CN" altLang="en-US" sz="1600" b="1" dirty="0">
                <a:solidFill>
                  <a:schemeClr val="accent5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支派被掳</a:t>
            </a:r>
            <a:endParaRPr lang="en-US" altLang="zh-CN" sz="1600" b="1" dirty="0">
              <a:solidFill>
                <a:schemeClr val="accent5">
                  <a:lumMod val="50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67A7E4F8-8F7B-5DAF-C286-D3A7D2DE2D5C}"/>
              </a:ext>
            </a:extLst>
          </p:cNvPr>
          <p:cNvCxnSpPr>
            <a:cxnSpLocks/>
          </p:cNvCxnSpPr>
          <p:nvPr/>
        </p:nvCxnSpPr>
        <p:spPr>
          <a:xfrm>
            <a:off x="5196951" y="3453910"/>
            <a:ext cx="5674" cy="7674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6119911C-E18D-C2A6-CC72-3DBB59430A7E}"/>
              </a:ext>
            </a:extLst>
          </p:cNvPr>
          <p:cNvCxnSpPr>
            <a:cxnSpLocks/>
          </p:cNvCxnSpPr>
          <p:nvPr/>
        </p:nvCxnSpPr>
        <p:spPr>
          <a:xfrm flipV="1">
            <a:off x="5442135" y="4857142"/>
            <a:ext cx="5674" cy="7674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B45B2E92-C479-D09F-0613-91C15947DD93}"/>
              </a:ext>
            </a:extLst>
          </p:cNvPr>
          <p:cNvSpPr txBox="1"/>
          <p:nvPr/>
        </p:nvSpPr>
        <p:spPr>
          <a:xfrm>
            <a:off x="4789023" y="2084702"/>
            <a:ext cx="12419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b="1" dirty="0">
                <a:latin typeface="KaiTi" panose="02010609060101010101" pitchFamily="49" charset="-122"/>
                <a:ea typeface="KaiTi" panose="02010609060101010101" pitchFamily="49" charset="-122"/>
              </a:rPr>
              <a:t>以赛亚书</a:t>
            </a:r>
            <a:endParaRPr lang="en-US" altLang="zh-CN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en-US" altLang="zh-CN" sz="1400" b="1" dirty="0">
                <a:latin typeface="KaiTi" panose="02010609060101010101" pitchFamily="49" charset="-122"/>
                <a:ea typeface="KaiTi" panose="02010609060101010101" pitchFamily="49" charset="-122"/>
              </a:rPr>
              <a:t>1-3</a:t>
            </a:r>
            <a:r>
              <a:rPr lang="zh-CN" altLang="en-US" sz="1400" b="1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en-US" altLang="zh-CN" sz="1400" b="1" dirty="0"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CN" altLang="en-US" sz="1400" b="1" dirty="0">
                <a:latin typeface="KaiTi" panose="02010609060101010101" pitchFamily="49" charset="-122"/>
                <a:ea typeface="KaiTi" panose="02010609060101010101" pitchFamily="49" charset="-122"/>
              </a:rPr>
              <a:t>章</a:t>
            </a:r>
            <a:endParaRPr lang="en-US" altLang="zh-CN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61" name="Arrow: Down 60">
            <a:extLst>
              <a:ext uri="{FF2B5EF4-FFF2-40B4-BE49-F238E27FC236}">
                <a16:creationId xmlns:a16="http://schemas.microsoft.com/office/drawing/2014/main" id="{B8FCA07E-0CEE-E883-438A-6E2FCA7E5FDF}"/>
              </a:ext>
            </a:extLst>
          </p:cNvPr>
          <p:cNvSpPr/>
          <p:nvPr/>
        </p:nvSpPr>
        <p:spPr>
          <a:xfrm>
            <a:off x="5320239" y="2652658"/>
            <a:ext cx="231739" cy="1568721"/>
          </a:xfrm>
          <a:prstGeom prst="downArrow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D3E6A39-9F27-0BF0-0E68-B997B6DA66A0}"/>
              </a:ext>
            </a:extLst>
          </p:cNvPr>
          <p:cNvSpPr txBox="1"/>
          <p:nvPr/>
        </p:nvSpPr>
        <p:spPr>
          <a:xfrm>
            <a:off x="5794178" y="1661747"/>
            <a:ext cx="13977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b="1" dirty="0">
                <a:latin typeface="KaiTi" panose="02010609060101010101" pitchFamily="49" charset="-122"/>
                <a:ea typeface="KaiTi" panose="02010609060101010101" pitchFamily="49" charset="-122"/>
              </a:rPr>
              <a:t>以赛亚书</a:t>
            </a:r>
            <a:endParaRPr lang="en-US" altLang="zh-CN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en-US" altLang="zh-CN" sz="1400" b="1" dirty="0">
                <a:latin typeface="KaiTi" panose="02010609060101010101" pitchFamily="49" charset="-122"/>
                <a:ea typeface="KaiTi" panose="02010609060101010101" pitchFamily="49" charset="-122"/>
              </a:rPr>
              <a:t>5:25-30</a:t>
            </a:r>
          </a:p>
          <a:p>
            <a:pPr algn="ctr"/>
            <a:r>
              <a:rPr lang="en-US" altLang="zh-CN" sz="1400" b="1" dirty="0">
                <a:latin typeface="KaiTi" panose="02010609060101010101" pitchFamily="49" charset="-122"/>
                <a:ea typeface="KaiTi" panose="02010609060101010101" pitchFamily="49" charset="-122"/>
              </a:rPr>
              <a:t>7-8</a:t>
            </a:r>
            <a:r>
              <a:rPr lang="zh-CN" altLang="en-US" sz="1400" b="1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en-US" altLang="zh-CN" sz="1400" b="1" dirty="0">
                <a:latin typeface="KaiTi" panose="02010609060101010101" pitchFamily="49" charset="-122"/>
                <a:ea typeface="KaiTi" panose="02010609060101010101" pitchFamily="49" charset="-122"/>
              </a:rPr>
              <a:t>9:8-21</a:t>
            </a:r>
          </a:p>
          <a:p>
            <a:pPr algn="ctr"/>
            <a:r>
              <a:rPr lang="en-US" altLang="zh-CN" sz="1400" b="1" dirty="0">
                <a:latin typeface="KaiTi" panose="02010609060101010101" pitchFamily="49" charset="-122"/>
                <a:ea typeface="KaiTi" panose="02010609060101010101" pitchFamily="49" charset="-122"/>
              </a:rPr>
              <a:t>17:1-6,28:1-4</a:t>
            </a:r>
          </a:p>
        </p:txBody>
      </p:sp>
      <p:sp>
        <p:nvSpPr>
          <p:cNvPr id="63" name="Arrow: Down 62">
            <a:extLst>
              <a:ext uri="{FF2B5EF4-FFF2-40B4-BE49-F238E27FC236}">
                <a16:creationId xmlns:a16="http://schemas.microsoft.com/office/drawing/2014/main" id="{A2FC7E08-2822-2F32-FEC7-7A1411A9CC56}"/>
              </a:ext>
            </a:extLst>
          </p:cNvPr>
          <p:cNvSpPr/>
          <p:nvPr/>
        </p:nvSpPr>
        <p:spPr>
          <a:xfrm>
            <a:off x="6366485" y="2671496"/>
            <a:ext cx="231739" cy="1568721"/>
          </a:xfrm>
          <a:prstGeom prst="downArrow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1E74F4C-24BB-96C1-EA73-1DB59B70191C}"/>
              </a:ext>
            </a:extLst>
          </p:cNvPr>
          <p:cNvSpPr txBox="1"/>
          <p:nvPr/>
        </p:nvSpPr>
        <p:spPr>
          <a:xfrm>
            <a:off x="6984266" y="1434009"/>
            <a:ext cx="161791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b="1" dirty="0">
                <a:latin typeface="KaiTi" panose="02010609060101010101" pitchFamily="49" charset="-122"/>
                <a:ea typeface="KaiTi" panose="02010609060101010101" pitchFamily="49" charset="-122"/>
              </a:rPr>
              <a:t>以赛亚书</a:t>
            </a:r>
            <a:endParaRPr lang="en-US" altLang="zh-CN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en-US" altLang="zh-CN" sz="1400" b="1" dirty="0">
                <a:latin typeface="KaiTi" panose="02010609060101010101" pitchFamily="49" charset="-122"/>
                <a:ea typeface="KaiTi" panose="02010609060101010101" pitchFamily="49" charset="-122"/>
              </a:rPr>
              <a:t>14:28-32</a:t>
            </a:r>
          </a:p>
          <a:p>
            <a:pPr algn="ctr"/>
            <a:r>
              <a:rPr lang="en-US" altLang="zh-CN" sz="1400" b="1" dirty="0">
                <a:latin typeface="KaiTi" panose="02010609060101010101" pitchFamily="49" charset="-122"/>
                <a:ea typeface="KaiTi" panose="02010609060101010101" pitchFamily="49" charset="-122"/>
              </a:rPr>
              <a:t>18,20</a:t>
            </a:r>
            <a:r>
              <a:rPr lang="zh-CN" altLang="en-US" sz="1400" b="1" dirty="0">
                <a:latin typeface="KaiTi" panose="02010609060101010101" pitchFamily="49" charset="-122"/>
                <a:ea typeface="KaiTi" panose="02010609060101010101" pitchFamily="49" charset="-122"/>
              </a:rPr>
              <a:t>章 </a:t>
            </a:r>
            <a:r>
              <a:rPr lang="en-US" altLang="zh-CN" sz="1400" b="1" dirty="0">
                <a:latin typeface="KaiTi" panose="02010609060101010101" pitchFamily="49" charset="-122"/>
                <a:ea typeface="KaiTi" panose="02010609060101010101" pitchFamily="49" charset="-122"/>
              </a:rPr>
              <a:t>28:7-22</a:t>
            </a:r>
          </a:p>
          <a:p>
            <a:pPr algn="ctr"/>
            <a:r>
              <a:rPr lang="en-US" altLang="zh-CN" sz="1400" b="1" dirty="0">
                <a:latin typeface="KaiTi" panose="02010609060101010101" pitchFamily="49" charset="-122"/>
                <a:ea typeface="KaiTi" panose="02010609060101010101" pitchFamily="49" charset="-122"/>
              </a:rPr>
              <a:t>  29</a:t>
            </a:r>
            <a:r>
              <a:rPr lang="zh-CN" altLang="en-US" sz="1400" b="1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1400" b="1" dirty="0">
                <a:latin typeface="KaiTi" panose="02010609060101010101" pitchFamily="49" charset="-122"/>
                <a:ea typeface="KaiTi" panose="02010609060101010101" pitchFamily="49" charset="-122"/>
              </a:rPr>
              <a:t>1-14</a:t>
            </a:r>
            <a:r>
              <a:rPr lang="zh-CN" altLang="en-US" sz="1400" b="1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endParaRPr lang="en-US" altLang="zh-CN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en-US" altLang="zh-CN" sz="1400" b="1" dirty="0">
                <a:latin typeface="KaiTi" panose="02010609060101010101" pitchFamily="49" charset="-122"/>
                <a:ea typeface="KaiTi" panose="02010609060101010101" pitchFamily="49" charset="-122"/>
              </a:rPr>
              <a:t>30</a:t>
            </a:r>
            <a:r>
              <a:rPr lang="zh-CN" altLang="en-US" sz="1400" b="1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1400" b="1" dirty="0">
                <a:latin typeface="KaiTi" panose="02010609060101010101" pitchFamily="49" charset="-122"/>
                <a:ea typeface="KaiTi" panose="02010609060101010101" pitchFamily="49" charset="-122"/>
              </a:rPr>
              <a:t>8-17</a:t>
            </a:r>
          </a:p>
        </p:txBody>
      </p:sp>
      <p:sp>
        <p:nvSpPr>
          <p:cNvPr id="65" name="Arrow: Down 64">
            <a:extLst>
              <a:ext uri="{FF2B5EF4-FFF2-40B4-BE49-F238E27FC236}">
                <a16:creationId xmlns:a16="http://schemas.microsoft.com/office/drawing/2014/main" id="{63CEBBA5-6621-6FDA-972A-1FF9847ECEE8}"/>
              </a:ext>
            </a:extLst>
          </p:cNvPr>
          <p:cNvSpPr/>
          <p:nvPr/>
        </p:nvSpPr>
        <p:spPr>
          <a:xfrm>
            <a:off x="7772331" y="2669786"/>
            <a:ext cx="231739" cy="1568721"/>
          </a:xfrm>
          <a:prstGeom prst="downArrow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AAF4304A-4257-FFC0-8D40-4D228A9938AE}"/>
              </a:ext>
            </a:extLst>
          </p:cNvPr>
          <p:cNvSpPr txBox="1"/>
          <p:nvPr/>
        </p:nvSpPr>
        <p:spPr>
          <a:xfrm>
            <a:off x="8454522" y="1411751"/>
            <a:ext cx="1617918" cy="1169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b="1" dirty="0">
                <a:latin typeface="KaiTi" panose="02010609060101010101" pitchFamily="49" charset="-122"/>
                <a:ea typeface="KaiTi" panose="02010609060101010101" pitchFamily="49" charset="-122"/>
              </a:rPr>
              <a:t>以赛亚书</a:t>
            </a:r>
            <a:endParaRPr lang="en-US" altLang="zh-CN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en-US" altLang="zh-CN" sz="1400" b="1" dirty="0">
                <a:latin typeface="KaiTi" panose="02010609060101010101" pitchFamily="49" charset="-122"/>
                <a:ea typeface="KaiTi" panose="02010609060101010101" pitchFamily="49" charset="-122"/>
              </a:rPr>
              <a:t>1:4-9</a:t>
            </a:r>
          </a:p>
          <a:p>
            <a:pPr algn="ctr"/>
            <a:r>
              <a:rPr lang="en-US" altLang="zh-CN" sz="1400" b="1" dirty="0">
                <a:latin typeface="KaiTi" panose="02010609060101010101" pitchFamily="49" charset="-122"/>
                <a:ea typeface="KaiTi" panose="02010609060101010101" pitchFamily="49" charset="-122"/>
              </a:rPr>
              <a:t>10:5-15,27-34</a:t>
            </a:r>
          </a:p>
          <a:p>
            <a:pPr algn="ctr"/>
            <a:r>
              <a:rPr lang="en-US" altLang="zh-CN" sz="1400" b="1" dirty="0">
                <a:latin typeface="KaiTi" panose="02010609060101010101" pitchFamily="49" charset="-122"/>
                <a:ea typeface="KaiTi" panose="02010609060101010101" pitchFamily="49" charset="-122"/>
              </a:rPr>
              <a:t>  14</a:t>
            </a:r>
            <a:r>
              <a:rPr lang="zh-CN" altLang="en-US" sz="1400" b="1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1400" b="1" dirty="0">
                <a:latin typeface="KaiTi" panose="02010609060101010101" pitchFamily="49" charset="-122"/>
                <a:ea typeface="KaiTi" panose="02010609060101010101" pitchFamily="49" charset="-122"/>
              </a:rPr>
              <a:t>24-27</a:t>
            </a:r>
            <a:r>
              <a:rPr lang="zh-CN" altLang="en-US" sz="1400" b="1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endParaRPr lang="en-US" altLang="zh-CN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en-US" altLang="zh-CN" sz="1400" b="1" dirty="0">
                <a:latin typeface="KaiTi" panose="02010609060101010101" pitchFamily="49" charset="-122"/>
                <a:ea typeface="KaiTi" panose="02010609060101010101" pitchFamily="49" charset="-122"/>
              </a:rPr>
              <a:t>28:23-29</a:t>
            </a:r>
            <a:r>
              <a:rPr lang="zh-CN" altLang="en-US" sz="1400" b="1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en-US" altLang="zh-CN" sz="1400" b="1" dirty="0">
                <a:latin typeface="KaiTi" panose="02010609060101010101" pitchFamily="49" charset="-122"/>
                <a:ea typeface="KaiTi" panose="02010609060101010101" pitchFamily="49" charset="-122"/>
              </a:rPr>
              <a:t>32</a:t>
            </a:r>
            <a:r>
              <a:rPr lang="zh-CN" altLang="en-US" sz="1400" b="1" dirty="0">
                <a:latin typeface="KaiTi" panose="02010609060101010101" pitchFamily="49" charset="-122"/>
                <a:ea typeface="KaiTi" panose="02010609060101010101" pitchFamily="49" charset="-122"/>
              </a:rPr>
              <a:t>章</a:t>
            </a:r>
            <a:endParaRPr lang="en-US" altLang="zh-CN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67" name="Arrow: Down 66">
            <a:extLst>
              <a:ext uri="{FF2B5EF4-FFF2-40B4-BE49-F238E27FC236}">
                <a16:creationId xmlns:a16="http://schemas.microsoft.com/office/drawing/2014/main" id="{0510BE20-3DE9-CC72-0537-015E704DA255}"/>
              </a:ext>
            </a:extLst>
          </p:cNvPr>
          <p:cNvSpPr/>
          <p:nvPr/>
        </p:nvSpPr>
        <p:spPr>
          <a:xfrm>
            <a:off x="9095977" y="2678350"/>
            <a:ext cx="231739" cy="1568721"/>
          </a:xfrm>
          <a:prstGeom prst="downArrow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191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7593" y="872189"/>
            <a:ext cx="2817049" cy="603923"/>
          </a:xfrm>
        </p:spPr>
        <p:txBody>
          <a:bodyPr>
            <a:normAutofit/>
          </a:bodyPr>
          <a:lstStyle/>
          <a:p>
            <a:pPr algn="ctr"/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以赛亚书 分段</a:t>
            </a:r>
            <a:endParaRPr lang="en-US" sz="24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7/1/2023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A9CCC9-6D9B-14E6-7D1C-4101E6D4CE5F}"/>
              </a:ext>
            </a:extLst>
          </p:cNvPr>
          <p:cNvSpPr/>
          <p:nvPr/>
        </p:nvSpPr>
        <p:spPr>
          <a:xfrm>
            <a:off x="2887512" y="3026046"/>
            <a:ext cx="5944108" cy="13115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FFA1E51-509F-3590-1718-F7F8D4F74447}"/>
              </a:ext>
            </a:extLst>
          </p:cNvPr>
          <p:cNvCxnSpPr>
            <a:cxnSpLocks/>
          </p:cNvCxnSpPr>
          <p:nvPr/>
        </p:nvCxnSpPr>
        <p:spPr>
          <a:xfrm>
            <a:off x="2863895" y="2669806"/>
            <a:ext cx="18351" cy="16929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EE7DFEC-140C-82C9-24A6-1375D3F6F2A0}"/>
              </a:ext>
            </a:extLst>
          </p:cNvPr>
          <p:cNvCxnSpPr>
            <a:cxnSpLocks/>
          </p:cNvCxnSpPr>
          <p:nvPr/>
        </p:nvCxnSpPr>
        <p:spPr>
          <a:xfrm>
            <a:off x="5953234" y="2668034"/>
            <a:ext cx="0" cy="16947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B8FCE77-BB94-6CF0-EE7E-6FDF934809B8}"/>
              </a:ext>
            </a:extLst>
          </p:cNvPr>
          <p:cNvSpPr txBox="1"/>
          <p:nvPr/>
        </p:nvSpPr>
        <p:spPr>
          <a:xfrm>
            <a:off x="2485861" y="2371013"/>
            <a:ext cx="7974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FZYaoTi" panose="02010601030101010101" pitchFamily="2" charset="-122"/>
                <a:ea typeface="FZYaoTi" panose="02010601030101010101" pitchFamily="2" charset="-122"/>
              </a:rPr>
              <a:t>1</a:t>
            </a:r>
            <a:r>
              <a:rPr lang="zh-CN" altLang="en-US" sz="1600" dirty="0">
                <a:latin typeface="FZYaoTi" panose="02010601030101010101" pitchFamily="2" charset="-122"/>
                <a:ea typeface="FZYaoTi" panose="02010601030101010101" pitchFamily="2" charset="-122"/>
              </a:rPr>
              <a:t>章</a:t>
            </a:r>
            <a:endParaRPr lang="en-US" sz="1600" dirty="0">
              <a:latin typeface="FZYaoTi" panose="02010601030101010101" pitchFamily="2" charset="-122"/>
              <a:ea typeface="FZYaoTi" panose="02010601030101010101" pitchFamily="2" charset="-122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74767B7-06A8-7507-F78F-DA0B1FC78E55}"/>
              </a:ext>
            </a:extLst>
          </p:cNvPr>
          <p:cNvSpPr txBox="1"/>
          <p:nvPr/>
        </p:nvSpPr>
        <p:spPr>
          <a:xfrm>
            <a:off x="5624822" y="2315607"/>
            <a:ext cx="6115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latin typeface="FZYaoTi" panose="02010601030101010101" pitchFamily="2" charset="-122"/>
                <a:ea typeface="FZYaoTi" panose="02010601030101010101" pitchFamily="2" charset="-122"/>
              </a:rPr>
              <a:t>35</a:t>
            </a:r>
            <a:r>
              <a:rPr lang="zh-CN" altLang="en-US" sz="1600" dirty="0">
                <a:latin typeface="FZYaoTi" panose="02010601030101010101" pitchFamily="2" charset="-122"/>
                <a:ea typeface="FZYaoTi" panose="02010601030101010101" pitchFamily="2" charset="-122"/>
              </a:rPr>
              <a:t>章</a:t>
            </a:r>
            <a:endParaRPr lang="en-US" sz="1600" dirty="0">
              <a:latin typeface="FZYaoTi" panose="02010601030101010101" pitchFamily="2" charset="-122"/>
              <a:ea typeface="FZYaoTi" panose="02010601030101010101" pitchFamily="2" charset="-122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5ABF81-5F4E-565A-B516-574C23702AD6}"/>
              </a:ext>
            </a:extLst>
          </p:cNvPr>
          <p:cNvSpPr/>
          <p:nvPr/>
        </p:nvSpPr>
        <p:spPr>
          <a:xfrm>
            <a:off x="2887511" y="3029986"/>
            <a:ext cx="3036857" cy="13122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8E5C9A9-2C26-41D8-FB2A-C1CE201C8D4A}"/>
              </a:ext>
            </a:extLst>
          </p:cNvPr>
          <p:cNvSpPr/>
          <p:nvPr/>
        </p:nvSpPr>
        <p:spPr>
          <a:xfrm>
            <a:off x="6544365" y="3022333"/>
            <a:ext cx="2269817" cy="13322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1DF30FA-4812-448E-1862-257CD07C3F52}"/>
              </a:ext>
            </a:extLst>
          </p:cNvPr>
          <p:cNvSpPr txBox="1"/>
          <p:nvPr/>
        </p:nvSpPr>
        <p:spPr>
          <a:xfrm>
            <a:off x="3328892" y="3350011"/>
            <a:ext cx="21102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神的责备与审判</a:t>
            </a:r>
            <a:endParaRPr lang="en-US" altLang="zh-CN" sz="20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en-US" sz="20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(1-35</a:t>
            </a:r>
            <a:r>
              <a:rPr lang="zh-CN" altLang="en-US" sz="20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章</a:t>
            </a:r>
            <a:r>
              <a:rPr lang="en-US" sz="20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30DA36C-56D0-C0AF-AD8C-4851AD6830B4}"/>
              </a:ext>
            </a:extLst>
          </p:cNvPr>
          <p:cNvSpPr txBox="1"/>
          <p:nvPr/>
        </p:nvSpPr>
        <p:spPr>
          <a:xfrm>
            <a:off x="5847576" y="3045413"/>
            <a:ext cx="7286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历史</a:t>
            </a:r>
            <a:endParaRPr lang="en-US" altLang="zh-CN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zh-CN" altLang="en-US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en-US" altLang="zh-CN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36</a:t>
            </a:r>
            <a:r>
              <a:rPr lang="en-US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-39</a:t>
            </a:r>
            <a:r>
              <a:rPr lang="zh-CN" altLang="en-US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章）</a:t>
            </a:r>
            <a:endParaRPr lang="en-US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8A880C8-6591-4472-24A3-871267D056B8}"/>
              </a:ext>
            </a:extLst>
          </p:cNvPr>
          <p:cNvCxnSpPr>
            <a:cxnSpLocks/>
          </p:cNvCxnSpPr>
          <p:nvPr/>
        </p:nvCxnSpPr>
        <p:spPr>
          <a:xfrm>
            <a:off x="6544124" y="2657874"/>
            <a:ext cx="0" cy="16797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DC237ACB-66C8-CCAC-03C6-47BB29078131}"/>
              </a:ext>
            </a:extLst>
          </p:cNvPr>
          <p:cNvSpPr txBox="1"/>
          <p:nvPr/>
        </p:nvSpPr>
        <p:spPr>
          <a:xfrm>
            <a:off x="6102578" y="2315607"/>
            <a:ext cx="8534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latin typeface="FZYaoTi" panose="02010601030101010101" pitchFamily="2" charset="-122"/>
                <a:ea typeface="FZYaoTi" panose="02010601030101010101" pitchFamily="2" charset="-122"/>
              </a:rPr>
              <a:t>40</a:t>
            </a:r>
            <a:r>
              <a:rPr lang="zh-CN" altLang="en-US" sz="1600" dirty="0">
                <a:latin typeface="FZYaoTi" panose="02010601030101010101" pitchFamily="2" charset="-122"/>
                <a:ea typeface="FZYaoTi" panose="02010601030101010101" pitchFamily="2" charset="-122"/>
              </a:rPr>
              <a:t>章</a:t>
            </a:r>
            <a:endParaRPr lang="en-US" sz="1600" dirty="0">
              <a:latin typeface="FZYaoTi" panose="02010601030101010101" pitchFamily="2" charset="-122"/>
              <a:ea typeface="FZYaoTi" panose="02010601030101010101" pitchFamily="2" charset="-122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42D0454-7339-B526-B314-5099D1BC2C40}"/>
              </a:ext>
            </a:extLst>
          </p:cNvPr>
          <p:cNvSpPr txBox="1"/>
          <p:nvPr/>
        </p:nvSpPr>
        <p:spPr>
          <a:xfrm>
            <a:off x="8409113" y="2284671"/>
            <a:ext cx="8534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latin typeface="FZYaoTi" panose="02010601030101010101" pitchFamily="2" charset="-122"/>
                <a:ea typeface="FZYaoTi" panose="02010601030101010101" pitchFamily="2" charset="-122"/>
              </a:rPr>
              <a:t>66</a:t>
            </a:r>
            <a:r>
              <a:rPr lang="zh-CN" altLang="en-US" sz="1600" dirty="0">
                <a:latin typeface="FZYaoTi" panose="02010601030101010101" pitchFamily="2" charset="-122"/>
                <a:ea typeface="FZYaoTi" panose="02010601030101010101" pitchFamily="2" charset="-122"/>
              </a:rPr>
              <a:t>章</a:t>
            </a:r>
            <a:endParaRPr lang="en-US" sz="1600" dirty="0">
              <a:latin typeface="FZYaoTi" panose="02010601030101010101" pitchFamily="2" charset="-122"/>
              <a:ea typeface="FZYaoTi" panose="02010601030101010101" pitchFamily="2" charset="-122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7C57F81-E03C-82C7-2DDD-F7ECD51553C7}"/>
              </a:ext>
            </a:extLst>
          </p:cNvPr>
          <p:cNvSpPr txBox="1"/>
          <p:nvPr/>
        </p:nvSpPr>
        <p:spPr>
          <a:xfrm>
            <a:off x="6544365" y="3331606"/>
            <a:ext cx="22451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神的安慰和应许</a:t>
            </a:r>
            <a:endParaRPr lang="en-US" altLang="zh-CN" sz="20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en-US" sz="20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(40-66</a:t>
            </a:r>
            <a:r>
              <a:rPr lang="zh-CN" altLang="en-US" sz="20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章</a:t>
            </a:r>
            <a:r>
              <a:rPr lang="en-US" sz="20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151E256-E314-F150-72E0-BA2BB5984255}"/>
              </a:ext>
            </a:extLst>
          </p:cNvPr>
          <p:cNvCxnSpPr>
            <a:cxnSpLocks/>
          </p:cNvCxnSpPr>
          <p:nvPr/>
        </p:nvCxnSpPr>
        <p:spPr>
          <a:xfrm flipH="1">
            <a:off x="8818388" y="2689458"/>
            <a:ext cx="13232" cy="16732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1665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2652" y="154726"/>
            <a:ext cx="5034337" cy="276789"/>
          </a:xfrm>
        </p:spPr>
        <p:txBody>
          <a:bodyPr>
            <a:normAutofit fontScale="90000"/>
          </a:bodyPr>
          <a:lstStyle/>
          <a:p>
            <a:pPr algn="ctr"/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以赛亚书 </a:t>
            </a:r>
            <a:r>
              <a:rPr lang="en-US" altLang="zh-CN" sz="2000" dirty="0">
                <a:latin typeface="DengXian" panose="02010600030101010101" pitchFamily="2" charset="-122"/>
                <a:ea typeface="DengXian" panose="02010600030101010101" pitchFamily="2" charset="-122"/>
              </a:rPr>
              <a:t>1-35</a:t>
            </a:r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章：神的责备和审判</a:t>
            </a:r>
            <a:endParaRPr lang="en-US" sz="20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917" y="562707"/>
            <a:ext cx="11236166" cy="5612061"/>
          </a:xfrm>
        </p:spPr>
        <p:txBody>
          <a:bodyPr>
            <a:normAutofit/>
          </a:bodyPr>
          <a:lstStyle/>
          <a:p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全书引言：犹大将受审判                  （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1-6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章）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警戒与预言                              （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7-12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章）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列邦（十一国）遭审判                    （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13-23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章）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预言犹大将来                            （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24-27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章）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警告犹大当下                            （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28-35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章）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12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7/1/2023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88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2652" y="154726"/>
            <a:ext cx="5034337" cy="276789"/>
          </a:xfrm>
        </p:spPr>
        <p:txBody>
          <a:bodyPr>
            <a:normAutofit fontScale="90000"/>
          </a:bodyPr>
          <a:lstStyle/>
          <a:p>
            <a:pPr algn="ctr"/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以赛亚书中的弥赛亚预言</a:t>
            </a:r>
            <a:endParaRPr lang="en-US" sz="20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917" y="562707"/>
            <a:ext cx="11236166" cy="5612061"/>
          </a:xfrm>
        </p:spPr>
        <p:txBody>
          <a:bodyPr>
            <a:normAutofit/>
          </a:bodyPr>
          <a:lstStyle/>
          <a:p>
            <a:r>
              <a:rPr lang="zh-TW" altLang="en-US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家谱</a:t>
            </a:r>
            <a:r>
              <a:rPr lang="en-US" altLang="zh-TW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:                          </a:t>
            </a:r>
            <a:r>
              <a:rPr lang="zh-CN" altLang="en-US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en-US" altLang="zh-TW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11:1</a:t>
            </a:r>
            <a:r>
              <a:rPr lang="zh-CN" altLang="en-US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TW" sz="2400" b="1" i="0" u="none" strike="noStrike" baseline="0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b="1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出</a:t>
            </a:r>
            <a:r>
              <a:rPr lang="zh-CN" altLang="en-US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生</a:t>
            </a:r>
            <a:r>
              <a:rPr lang="en-US" altLang="zh-CN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:                          </a:t>
            </a:r>
            <a:r>
              <a:rPr lang="zh-CN" altLang="en-US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en-US" altLang="zh-CN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7:14; 9:6; 11:1</a:t>
            </a:r>
            <a:r>
              <a:rPr lang="zh-CN" altLang="en-US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2400" b="1" i="0" u="none" strike="noStrike" baseline="0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名称</a:t>
            </a:r>
            <a:r>
              <a:rPr lang="en-US" altLang="zh-CN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: </a:t>
            </a:r>
            <a:r>
              <a:rPr lang="zh-CN" altLang="en-US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以马内利                  </a:t>
            </a:r>
            <a:r>
              <a:rPr lang="en-US" altLang="zh-CN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(7:14)</a:t>
            </a:r>
          </a:p>
          <a:p>
            <a:pPr marL="0" indent="0">
              <a:buNone/>
            </a:pPr>
            <a:r>
              <a:rPr lang="zh-TW" altLang="en-US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奇妙， 策士， 全能的神， 永在的父， 和平的君 </a:t>
            </a:r>
            <a:r>
              <a:rPr lang="en-US" altLang="zh-TW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(9:6) </a:t>
            </a:r>
          </a:p>
          <a:p>
            <a:pPr marL="0" indent="0">
              <a:buNone/>
            </a:pPr>
            <a:r>
              <a:rPr lang="zh-TW" altLang="en-US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救赎主</a:t>
            </a:r>
            <a:r>
              <a:rPr lang="en-US" altLang="zh-TW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:                   </a:t>
            </a:r>
            <a:r>
              <a:rPr lang="zh-CN" altLang="en-US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en-US" altLang="zh-TW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59:20</a:t>
            </a:r>
            <a:r>
              <a:rPr lang="zh-CN" altLang="en-US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TW" sz="2400" b="1" i="0" u="none" strike="noStrike" baseline="0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耶和华的仆人               </a:t>
            </a:r>
            <a:r>
              <a:rPr lang="en-US" altLang="zh-CN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(42:1) </a:t>
            </a:r>
          </a:p>
          <a:p>
            <a:r>
              <a:rPr lang="zh-CN" altLang="en-US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被圣灵充满</a:t>
            </a:r>
            <a:r>
              <a:rPr lang="en-US" altLang="zh-CN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:                     </a:t>
            </a:r>
            <a:r>
              <a:rPr lang="zh-CN" altLang="en-US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en-US" altLang="zh-CN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11:2; 42:1; 61:1-3</a:t>
            </a:r>
            <a:r>
              <a:rPr lang="zh-CN" altLang="en-US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2400" b="1" i="0" u="none" strike="noStrike" baseline="0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工作</a:t>
            </a:r>
            <a:r>
              <a:rPr lang="en-US" altLang="zh-TW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:                           </a:t>
            </a:r>
            <a:r>
              <a:rPr lang="zh-CN" altLang="en-US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en-US" altLang="zh-TW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11:3-4; 35:5-6; 49:5-6; 61:1-3</a:t>
            </a:r>
            <a:r>
              <a:rPr lang="zh-CN" altLang="en-US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24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7/1/2023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094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2652" y="154726"/>
            <a:ext cx="5034337" cy="276789"/>
          </a:xfrm>
        </p:spPr>
        <p:txBody>
          <a:bodyPr>
            <a:normAutofit fontScale="90000"/>
          </a:bodyPr>
          <a:lstStyle/>
          <a:p>
            <a:pPr algn="ctr"/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以赛亚书中的弥赛亚预言</a:t>
            </a:r>
            <a:endParaRPr lang="en-US" sz="20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917" y="562707"/>
            <a:ext cx="11236166" cy="5612061"/>
          </a:xfrm>
        </p:spPr>
        <p:txBody>
          <a:bodyPr>
            <a:normAutofit/>
          </a:bodyPr>
          <a:lstStyle/>
          <a:p>
            <a:r>
              <a:rPr lang="zh-TW" altLang="en-US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柔和谦卑</a:t>
            </a:r>
            <a:r>
              <a:rPr lang="en-US" altLang="zh-TW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:                      </a:t>
            </a:r>
            <a:r>
              <a:rPr lang="zh-CN" altLang="en-US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en-US" altLang="zh-TW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42:1-4</a:t>
            </a:r>
            <a:r>
              <a:rPr lang="zh-CN" altLang="en-US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TW" sz="2400" b="1" i="0" u="none" strike="noStrike" baseline="0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受难</a:t>
            </a:r>
            <a:r>
              <a:rPr lang="en-US" altLang="zh-TW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:                          </a:t>
            </a:r>
            <a:r>
              <a:rPr lang="zh-CN" altLang="en-US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en-US" altLang="zh-TW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52:13-53:12</a:t>
            </a:r>
            <a:r>
              <a:rPr lang="zh-CN" altLang="en-US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TW" sz="2400" b="1" i="0" u="none" strike="noStrike" baseline="0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复活</a:t>
            </a:r>
            <a:r>
              <a:rPr lang="en-US" altLang="zh-TW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:                          </a:t>
            </a:r>
            <a:r>
              <a:rPr lang="zh-CN" altLang="en-US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en-US" altLang="zh-TW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25:8; 53:10-12</a:t>
            </a:r>
            <a:r>
              <a:rPr lang="zh-CN" altLang="en-US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TW" sz="2400" b="1" i="0" u="none" strike="noStrike" baseline="0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再来</a:t>
            </a:r>
            <a:r>
              <a:rPr lang="en-US" altLang="zh-TW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:                          </a:t>
            </a:r>
            <a:r>
              <a:rPr lang="zh-CN" altLang="en-US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en-US" altLang="zh-TW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63:1-3; 64:1</a:t>
            </a:r>
            <a:r>
              <a:rPr lang="zh-CN" altLang="en-US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TW" sz="2400" b="1" i="0" u="none" strike="noStrike" baseline="0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作王</a:t>
            </a:r>
            <a:r>
              <a:rPr lang="en-US" altLang="zh-TW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:                          </a:t>
            </a:r>
            <a:r>
              <a:rPr lang="zh-CN" altLang="en-US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en-US" altLang="zh-TW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2:2-4; 11:3-16; 32:1; 33:17-24</a:t>
            </a:r>
            <a:r>
              <a:rPr lang="zh-CN" altLang="en-US" sz="24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24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7/1/2023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064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75DD1-8A7B-8AA7-D14C-1C740CD3E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4139" y="3102796"/>
            <a:ext cx="7118995" cy="1643864"/>
          </a:xfrm>
        </p:spPr>
        <p:txBody>
          <a:bodyPr>
            <a:normAutofit/>
          </a:bodyPr>
          <a:lstStyle/>
          <a:p>
            <a:pPr algn="ctr"/>
            <a:r>
              <a:rPr lang="zh-CN" altLang="en-US" sz="4800" b="1" dirty="0">
                <a:latin typeface="LiSu" panose="02010509060101010101" pitchFamily="49" charset="-122"/>
                <a:ea typeface="LiSu" panose="02010509060101010101" pitchFamily="49" charset="-122"/>
              </a:rPr>
              <a:t>以赛亚书 </a:t>
            </a:r>
            <a:r>
              <a:rPr lang="en-US" altLang="zh-CN" sz="4800" b="1" dirty="0">
                <a:latin typeface="LiSu" panose="02010509060101010101" pitchFamily="49" charset="-122"/>
                <a:ea typeface="LiSu" panose="02010509060101010101" pitchFamily="49" charset="-122"/>
              </a:rPr>
              <a:t>1-6</a:t>
            </a:r>
            <a:r>
              <a:rPr lang="zh-CN" altLang="en-US" sz="4800" b="1" dirty="0">
                <a:latin typeface="LiSu" panose="02010509060101010101" pitchFamily="49" charset="-122"/>
                <a:ea typeface="LiSu" panose="02010509060101010101" pitchFamily="49" charset="-122"/>
              </a:rPr>
              <a:t>章</a:t>
            </a:r>
            <a:br>
              <a:rPr lang="en-US" altLang="zh-CN" sz="4800" b="1" dirty="0"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zh-CN" altLang="en-US" sz="4800" b="1" dirty="0">
                <a:latin typeface="LiSu" panose="02010509060101010101" pitchFamily="49" charset="-122"/>
                <a:ea typeface="LiSu" panose="02010509060101010101" pitchFamily="49" charset="-122"/>
              </a:rPr>
              <a:t>全书引言：犹大将受审判</a:t>
            </a:r>
            <a:endParaRPr lang="en-US" sz="4800" b="1" dirty="0">
              <a:latin typeface="LiSu" panose="02010509060101010101" pitchFamily="49" charset="-122"/>
              <a:ea typeface="LiSu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60384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419" y="69557"/>
            <a:ext cx="9426910" cy="528714"/>
          </a:xfrm>
        </p:spPr>
        <p:txBody>
          <a:bodyPr>
            <a:normAutofit/>
          </a:bodyPr>
          <a:lstStyle/>
          <a:p>
            <a:pPr algn="ctr"/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以赛亚书</a:t>
            </a:r>
            <a:r>
              <a:rPr lang="en-US" altLang="zh-CN" sz="2000" dirty="0">
                <a:latin typeface="DengXian" panose="02010600030101010101" pitchFamily="2" charset="-122"/>
                <a:ea typeface="DengXian" panose="02010600030101010101" pitchFamily="2" charset="-122"/>
              </a:rPr>
              <a:t>1-5</a:t>
            </a:r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章：犹大将受审判</a:t>
            </a:r>
            <a:endParaRPr lang="en-US" sz="20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917" y="562707"/>
            <a:ext cx="11236166" cy="5786721"/>
          </a:xfrm>
        </p:spPr>
        <p:txBody>
          <a:bodyPr>
            <a:normAutofit/>
          </a:bodyPr>
          <a:lstStyle/>
          <a:p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背景                                （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犹大的失败                          （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2-31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16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7/1/2023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969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419" y="69557"/>
            <a:ext cx="9426910" cy="528714"/>
          </a:xfrm>
        </p:spPr>
        <p:txBody>
          <a:bodyPr>
            <a:normAutofit/>
          </a:bodyPr>
          <a:lstStyle/>
          <a:p>
            <a:pPr algn="ctr"/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以赛亚书</a:t>
            </a:r>
            <a:r>
              <a:rPr lang="en-US" altLang="zh-CN" sz="2000" dirty="0">
                <a:latin typeface="DengXian" panose="02010600030101010101" pitchFamily="2" charset="-122"/>
                <a:ea typeface="DengXian" panose="02010600030101010101" pitchFamily="2" charset="-122"/>
              </a:rPr>
              <a:t>2-4</a:t>
            </a:r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章：锡安之歌</a:t>
            </a:r>
            <a:endParaRPr lang="en-US" sz="20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17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7/1/2023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671ED60F-AEF1-32AB-E22C-2A9D0F0B29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190290"/>
              </p:ext>
            </p:extLst>
          </p:nvPr>
        </p:nvGraphicFramePr>
        <p:xfrm>
          <a:off x="945222" y="719665"/>
          <a:ext cx="10849511" cy="340027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7808360">
                  <a:extLst>
                    <a:ext uri="{9D8B030D-6E8A-4147-A177-3AD203B41FA5}">
                      <a16:colId xmlns:a16="http://schemas.microsoft.com/office/drawing/2014/main" val="3880912203"/>
                    </a:ext>
                  </a:extLst>
                </a:gridCol>
                <a:gridCol w="3041151">
                  <a:extLst>
                    <a:ext uri="{9D8B030D-6E8A-4147-A177-3AD203B41FA5}">
                      <a16:colId xmlns:a16="http://schemas.microsoft.com/office/drawing/2014/main" val="2160630784"/>
                    </a:ext>
                  </a:extLst>
                </a:gridCol>
              </a:tblGrid>
              <a:tr h="680054">
                <a:tc>
                  <a:txBody>
                    <a:bodyPr/>
                    <a:lstStyle/>
                    <a:p>
                      <a:r>
                        <a:rPr lang="en-US" altLang="zh-CN" sz="3200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A  </a:t>
                      </a:r>
                      <a:r>
                        <a:rPr lang="zh-CN" altLang="en-US" sz="3200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理想的锡安</a:t>
                      </a:r>
                      <a:endParaRPr lang="en-US" sz="3200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2"/>
                          </a:solidFill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2:2--4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8201991"/>
                  </a:ext>
                </a:extLst>
              </a:tr>
              <a:tr h="680054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 </a:t>
                      </a:r>
                      <a:r>
                        <a:rPr lang="en-US" altLang="zh-CN" sz="3200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B  </a:t>
                      </a:r>
                      <a:r>
                        <a:rPr lang="zh-CN" altLang="en-US" sz="3200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现实：宗教</a:t>
                      </a:r>
                      <a:endParaRPr lang="en-US" altLang="zh-CN" sz="3200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2"/>
                          </a:solidFill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2:5--11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809187"/>
                  </a:ext>
                </a:extLst>
              </a:tr>
              <a:tr h="680054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   </a:t>
                      </a:r>
                      <a:r>
                        <a:rPr lang="en-US" altLang="zh-CN" sz="3200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C  </a:t>
                      </a:r>
                      <a:r>
                        <a:rPr lang="zh-CN" altLang="en-US" sz="3200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唯耶和华被尊崇</a:t>
                      </a:r>
                      <a:endParaRPr lang="en-US" altLang="zh-CN" sz="3200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2"/>
                          </a:solidFill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2:17--22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973729"/>
                  </a:ext>
                </a:extLst>
              </a:tr>
              <a:tr h="680054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 </a:t>
                      </a:r>
                      <a:r>
                        <a:rPr lang="en-US" altLang="zh-CN" sz="3200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B’</a:t>
                      </a:r>
                      <a:r>
                        <a:rPr lang="zh-CN" altLang="en-US" sz="3200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现实：社会</a:t>
                      </a:r>
                      <a:endParaRPr lang="en-US" altLang="zh-CN" sz="3200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2"/>
                          </a:solidFill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3:1—4:1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703327"/>
                  </a:ext>
                </a:extLst>
              </a:tr>
              <a:tr h="680054">
                <a:tc>
                  <a:txBody>
                    <a:bodyPr/>
                    <a:lstStyle/>
                    <a:p>
                      <a:r>
                        <a:rPr lang="en-US" altLang="zh-CN" sz="3200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A’</a:t>
                      </a:r>
                      <a:r>
                        <a:rPr lang="zh-CN" altLang="en-US" sz="3200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末后的锡安</a:t>
                      </a:r>
                      <a:endParaRPr lang="en-US" sz="3200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2"/>
                          </a:solidFill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4:2--6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7739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22598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419" y="69557"/>
            <a:ext cx="9426910" cy="528714"/>
          </a:xfrm>
        </p:spPr>
        <p:txBody>
          <a:bodyPr>
            <a:normAutofit/>
          </a:bodyPr>
          <a:lstStyle/>
          <a:p>
            <a:pPr algn="ctr"/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以赛亚书</a:t>
            </a:r>
            <a:r>
              <a:rPr lang="en-US" altLang="zh-CN" sz="2000" dirty="0">
                <a:latin typeface="DengXian" panose="02010600030101010101" pitchFamily="2" charset="-122"/>
                <a:ea typeface="DengXian" panose="02010600030101010101" pitchFamily="2" charset="-122"/>
              </a:rPr>
              <a:t>5</a:t>
            </a:r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章：犹大将受审判</a:t>
            </a:r>
            <a:endParaRPr lang="en-US" sz="20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917" y="562707"/>
            <a:ext cx="11236166" cy="578672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神的恩典与悖逆之民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葡萄园之歌                           （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1-7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六祸                                 （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8-30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18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7/1/2023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922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7716" y="154726"/>
            <a:ext cx="6807641" cy="353846"/>
          </a:xfrm>
        </p:spPr>
        <p:txBody>
          <a:bodyPr>
            <a:normAutofit fontScale="90000"/>
          </a:bodyPr>
          <a:lstStyle/>
          <a:p>
            <a:pPr algn="ctr"/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以赛亚书</a:t>
            </a:r>
            <a:r>
              <a:rPr lang="en-US" altLang="zh-CN" sz="2000" dirty="0">
                <a:latin typeface="DengXian" panose="02010600030101010101" pitchFamily="2" charset="-122"/>
                <a:ea typeface="DengXian" panose="02010600030101010101" pitchFamily="2" charset="-122"/>
              </a:rPr>
              <a:t>6</a:t>
            </a:r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章：以赛亚蒙召</a:t>
            </a:r>
            <a:endParaRPr lang="en-US" sz="20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917" y="562707"/>
            <a:ext cx="11236166" cy="5786721"/>
          </a:xfrm>
        </p:spPr>
        <p:txBody>
          <a:bodyPr>
            <a:normAutofit/>
          </a:bodyPr>
          <a:lstStyle/>
          <a:p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异象                                （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1-4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洁净                                （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5-7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蒙召                                （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8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差遣                                （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9-10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神的宣判                            （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11-13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CN" altLang="en-US" sz="2800" b="1" i="0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我又听见主的声音，说，我可以差遣谁呢？谁肯为我们去呢？我说，我在这里，请差遣我。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”  (6:8)</a:t>
            </a:r>
          </a:p>
          <a:p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19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7/1/2023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006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75DD1-8A7B-8AA7-D14C-1C740CD3E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0954" y="2743200"/>
            <a:ext cx="6949440" cy="1749706"/>
          </a:xfrm>
        </p:spPr>
        <p:txBody>
          <a:bodyPr>
            <a:normAutofit/>
          </a:bodyPr>
          <a:lstStyle/>
          <a:p>
            <a:pPr algn="ctr"/>
            <a:r>
              <a:rPr lang="zh-CN" altLang="en-US" dirty="0">
                <a:latin typeface="LiSu" panose="02010509060101010101" pitchFamily="49" charset="-122"/>
                <a:ea typeface="LiSu" panose="02010509060101010101" pitchFamily="49" charset="-122"/>
              </a:rPr>
              <a:t>先知和先知书</a:t>
            </a:r>
            <a:endParaRPr lang="en-US" dirty="0">
              <a:latin typeface="LiSu" panose="02010509060101010101" pitchFamily="49" charset="-122"/>
              <a:ea typeface="LiSu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47169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75DD1-8A7B-8AA7-D14C-1C740CD3E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0954" y="2558265"/>
            <a:ext cx="6949440" cy="2321960"/>
          </a:xfrm>
        </p:spPr>
        <p:txBody>
          <a:bodyPr>
            <a:normAutofit/>
          </a:bodyPr>
          <a:lstStyle/>
          <a:p>
            <a:pPr algn="ctr"/>
            <a:r>
              <a:rPr lang="zh-CN" altLang="en-US" sz="4800" b="1" dirty="0">
                <a:latin typeface="LiSu" panose="02010509060101010101" pitchFamily="49" charset="-122"/>
                <a:ea typeface="LiSu" panose="02010509060101010101" pitchFamily="49" charset="-122"/>
              </a:rPr>
              <a:t>以赛亚书 </a:t>
            </a:r>
            <a:r>
              <a:rPr lang="en-US" altLang="zh-CN" sz="4800" b="1" dirty="0">
                <a:latin typeface="LiSu" panose="02010509060101010101" pitchFamily="49" charset="-122"/>
                <a:ea typeface="LiSu" panose="02010509060101010101" pitchFamily="49" charset="-122"/>
              </a:rPr>
              <a:t>7-12</a:t>
            </a:r>
            <a:r>
              <a:rPr lang="zh-CN" altLang="en-US" sz="4800" b="1" dirty="0">
                <a:latin typeface="LiSu" panose="02010509060101010101" pitchFamily="49" charset="-122"/>
                <a:ea typeface="LiSu" panose="02010509060101010101" pitchFamily="49" charset="-122"/>
              </a:rPr>
              <a:t>章</a:t>
            </a:r>
            <a:br>
              <a:rPr lang="en-US" altLang="zh-CN" sz="4800" b="1" dirty="0"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zh-CN" altLang="en-US" sz="4800" b="1" dirty="0">
                <a:latin typeface="LiSu" panose="02010509060101010101" pitchFamily="49" charset="-122"/>
                <a:ea typeface="LiSu" panose="02010509060101010101" pitchFamily="49" charset="-122"/>
              </a:rPr>
              <a:t>警戒与预言</a:t>
            </a:r>
            <a:br>
              <a:rPr lang="en-US" altLang="zh-CN" sz="4800" b="1" dirty="0"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CN" sz="4800" b="1" dirty="0">
                <a:latin typeface="LiSu" panose="02010509060101010101" pitchFamily="49" charset="-122"/>
                <a:ea typeface="LiSu" panose="02010509060101010101" pitchFamily="49" charset="-122"/>
              </a:rPr>
              <a:t>(</a:t>
            </a:r>
            <a:r>
              <a:rPr lang="zh-CN" altLang="en-US" sz="4800" b="1" dirty="0">
                <a:latin typeface="LiSu" panose="02010509060101010101" pitchFamily="49" charset="-122"/>
                <a:ea typeface="LiSu" panose="02010509060101010101" pitchFamily="49" charset="-122"/>
              </a:rPr>
              <a:t>以马内利之书）</a:t>
            </a:r>
            <a:endParaRPr lang="en-US" sz="4800" b="1" dirty="0">
              <a:latin typeface="LiSu" panose="02010509060101010101" pitchFamily="49" charset="-122"/>
              <a:ea typeface="LiSu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25451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73358B0-5461-9EF0-42F5-1D371EDDE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21</a:t>
            </a:fld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1EAC34-01E2-82FD-05FC-A9983CD46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9673-AC7F-4F1F-84E4-F0E5EAAE106D}" type="datetime1">
              <a:rPr lang="en-US" smtClean="0"/>
              <a:pPr/>
              <a:t>7/1/2023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B22909-82D5-81CC-E497-EF33BA564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80DD59D-5565-DDED-16FD-BBE3CDC360FA}"/>
              </a:ext>
            </a:extLst>
          </p:cNvPr>
          <p:cNvSpPr txBox="1">
            <a:spLocks/>
          </p:cNvSpPr>
          <p:nvPr/>
        </p:nvSpPr>
        <p:spPr>
          <a:xfrm>
            <a:off x="636998" y="113015"/>
            <a:ext cx="9448331" cy="48525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4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2000">
                <a:latin typeface="DengXian" panose="02010600030101010101" pitchFamily="2" charset="-122"/>
                <a:ea typeface="DengXian" panose="02010600030101010101" pitchFamily="2" charset="-122"/>
              </a:rPr>
              <a:t>以赛亚书</a:t>
            </a:r>
            <a:r>
              <a:rPr lang="en-US" altLang="zh-CN" sz="2000">
                <a:latin typeface="DengXian" panose="02010600030101010101" pitchFamily="2" charset="-122"/>
                <a:ea typeface="DengXian" panose="02010600030101010101" pitchFamily="2" charset="-122"/>
              </a:rPr>
              <a:t>7-12</a:t>
            </a:r>
            <a:r>
              <a:rPr lang="zh-CN" altLang="en-US" sz="2000">
                <a:latin typeface="DengXian" panose="02010600030101010101" pitchFamily="2" charset="-122"/>
                <a:ea typeface="DengXian" panose="02010600030101010101" pitchFamily="2" charset="-122"/>
              </a:rPr>
              <a:t>章：以马内利之书</a:t>
            </a:r>
            <a:endParaRPr lang="en-US" sz="20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BA6EA867-C3B9-AFA2-2146-58E02D5145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5038933"/>
              </p:ext>
            </p:extLst>
          </p:nvPr>
        </p:nvGraphicFramePr>
        <p:xfrm>
          <a:off x="1637716" y="598271"/>
          <a:ext cx="8225474" cy="5555949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1544216">
                  <a:extLst>
                    <a:ext uri="{9D8B030D-6E8A-4147-A177-3AD203B41FA5}">
                      <a16:colId xmlns:a16="http://schemas.microsoft.com/office/drawing/2014/main" val="3410654090"/>
                    </a:ext>
                  </a:extLst>
                </a:gridCol>
                <a:gridCol w="3939433">
                  <a:extLst>
                    <a:ext uri="{9D8B030D-6E8A-4147-A177-3AD203B41FA5}">
                      <a16:colId xmlns:a16="http://schemas.microsoft.com/office/drawing/2014/main" val="881508960"/>
                    </a:ext>
                  </a:extLst>
                </a:gridCol>
                <a:gridCol w="2741825">
                  <a:extLst>
                    <a:ext uri="{9D8B030D-6E8A-4147-A177-3AD203B41FA5}">
                      <a16:colId xmlns:a16="http://schemas.microsoft.com/office/drawing/2014/main" val="1211910284"/>
                    </a:ext>
                  </a:extLst>
                </a:gridCol>
              </a:tblGrid>
              <a:tr h="793707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7</a:t>
                      </a:r>
                      <a:r>
                        <a:rPr lang="zh-CN" altLang="en-US" b="1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：</a:t>
                      </a:r>
                      <a:r>
                        <a:rPr lang="en-US" altLang="zh-CN" b="1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1--14</a:t>
                      </a:r>
                      <a:endParaRPr lang="en-US" b="1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0" i="0" u="none" strike="noStrike" kern="1200" baseline="0" dirty="0">
                          <a:solidFill>
                            <a:schemeClr val="tx1"/>
                          </a:solidFill>
                          <a:latin typeface="LiSu" panose="02010509060101010101" pitchFamily="49" charset="-122"/>
                          <a:ea typeface="LiSu" panose="02010509060101010101" pitchFamily="49" charset="-122"/>
                          <a:cs typeface="+mn-cs"/>
                        </a:rPr>
                        <a:t>    亞哈斯拒絕相信 	</a:t>
                      </a:r>
                    </a:p>
                    <a:p>
                      <a:pPr algn="ctr"/>
                      <a:r>
                        <a:rPr lang="zh-CN" altLang="en-US" sz="2000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（童女生子）</a:t>
                      </a:r>
                      <a:endParaRPr lang="en-US" sz="2000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责备</a:t>
                      </a:r>
                      <a:endParaRPr lang="en-US" sz="2000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7418493"/>
                  </a:ext>
                </a:extLst>
              </a:tr>
              <a:tr h="793707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7</a:t>
                      </a:r>
                      <a:r>
                        <a:rPr lang="zh-CN" altLang="en-US" b="1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：</a:t>
                      </a:r>
                      <a:r>
                        <a:rPr lang="en-US" altLang="zh-CN" b="1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15—8</a:t>
                      </a:r>
                      <a:r>
                        <a:rPr lang="zh-CN" altLang="en-US" b="1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：</a:t>
                      </a:r>
                      <a:r>
                        <a:rPr lang="en-US" altLang="zh-CN" b="1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22</a:t>
                      </a:r>
                      <a:endParaRPr lang="en-US" b="1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0" i="0" u="none" strike="noStrike" kern="1200" baseline="0" dirty="0">
                          <a:solidFill>
                            <a:schemeClr val="tx1"/>
                          </a:solidFill>
                          <a:latin typeface="LiSu" panose="02010509060101010101" pitchFamily="49" charset="-122"/>
                          <a:ea typeface="LiSu" panose="02010509060101010101" pitchFamily="49" charset="-122"/>
                          <a:cs typeface="+mn-cs"/>
                        </a:rPr>
                        <a:t>      主將重罰不信 	</a:t>
                      </a:r>
                      <a:endParaRPr lang="en-US" sz="2000" b="0" i="0" u="none" strike="noStrike" kern="1200" baseline="0" dirty="0">
                        <a:solidFill>
                          <a:schemeClr val="tx1"/>
                        </a:solidFill>
                        <a:latin typeface="LiSu" panose="02010509060101010101" pitchFamily="49" charset="-122"/>
                        <a:ea typeface="LiSu" panose="02010509060101010101" pitchFamily="49" charset="-122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000" b="0" i="0" u="none" strike="noStrike" kern="1200" baseline="0" dirty="0">
                          <a:solidFill>
                            <a:schemeClr val="tx1"/>
                          </a:solidFill>
                          <a:latin typeface="LiSu" panose="02010509060101010101" pitchFamily="49" charset="-122"/>
                          <a:ea typeface="LiSu" panose="02010509060101010101" pitchFamily="49" charset="-122"/>
                          <a:cs typeface="+mn-cs"/>
                        </a:rPr>
                        <a:t>     （瑪黑珥沙拉勒哈施罷）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责备</a:t>
                      </a:r>
                      <a:endParaRPr lang="en-US" sz="2000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878290"/>
                  </a:ext>
                </a:extLst>
              </a:tr>
              <a:tr h="793707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9</a:t>
                      </a:r>
                      <a:r>
                        <a:rPr lang="zh-CN" altLang="en-US" b="1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：</a:t>
                      </a:r>
                      <a:r>
                        <a:rPr lang="en-US" altLang="zh-CN" b="1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1--7</a:t>
                      </a:r>
                      <a:endParaRPr lang="en-US" b="1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0" i="0" u="none" strike="noStrike" kern="1200" baseline="0" dirty="0">
                          <a:solidFill>
                            <a:schemeClr val="tx1"/>
                          </a:solidFill>
                          <a:latin typeface="LiSu" panose="02010509060101010101" pitchFamily="49" charset="-122"/>
                          <a:ea typeface="LiSu" panose="02010509060101010101" pitchFamily="49" charset="-122"/>
                          <a:cs typeface="+mn-cs"/>
                        </a:rPr>
                        <a:t>   大光的盼望 	</a:t>
                      </a:r>
                    </a:p>
                    <a:p>
                      <a:pPr algn="ctr"/>
                      <a:r>
                        <a:rPr lang="zh-CN" altLang="en-US" sz="2000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（有一婴孩）</a:t>
                      </a:r>
                      <a:endParaRPr lang="en-US" sz="2000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安慰</a:t>
                      </a:r>
                      <a:endParaRPr lang="en-US" sz="2000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618945"/>
                  </a:ext>
                </a:extLst>
              </a:tr>
              <a:tr h="793707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9</a:t>
                      </a:r>
                      <a:r>
                        <a:rPr lang="zh-CN" altLang="en-US" b="1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：</a:t>
                      </a:r>
                      <a:r>
                        <a:rPr lang="en-US" altLang="zh-CN" b="1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8--10</a:t>
                      </a:r>
                      <a:r>
                        <a:rPr lang="zh-CN" altLang="en-US" b="1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：</a:t>
                      </a:r>
                      <a:r>
                        <a:rPr lang="en-US" altLang="zh-CN" b="1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4</a:t>
                      </a:r>
                      <a:endParaRPr lang="en-US" b="1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  <a:p>
                      <a:pPr algn="ctr"/>
                      <a:endParaRPr lang="en-US" b="1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真正的问题</a:t>
                      </a:r>
                      <a:endParaRPr lang="en-US" altLang="zh-CN" sz="2000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  <a:p>
                      <a:pPr algn="ctr"/>
                      <a:r>
                        <a:rPr lang="zh-CN" altLang="en-US" sz="2000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（耶和华愤怒的原因）</a:t>
                      </a:r>
                      <a:endParaRPr lang="en-US" sz="2000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责备</a:t>
                      </a:r>
                      <a:endParaRPr lang="en-US" sz="2000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0734444"/>
                  </a:ext>
                </a:extLst>
              </a:tr>
              <a:tr h="793707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10</a:t>
                      </a:r>
                      <a:r>
                        <a:rPr lang="zh-CN" altLang="en-US" b="1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：</a:t>
                      </a:r>
                      <a:r>
                        <a:rPr lang="en-US" altLang="zh-CN" b="1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5--34</a:t>
                      </a:r>
                      <a:endParaRPr lang="en-US" b="1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亚述将遭祸</a:t>
                      </a:r>
                      <a:endParaRPr lang="en-US" altLang="zh-CN" sz="2000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  <a:p>
                      <a:pPr algn="ctr"/>
                      <a:r>
                        <a:rPr lang="zh-CN" altLang="en-US" sz="2000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（神的工具）</a:t>
                      </a:r>
                      <a:endParaRPr lang="en-US" sz="2000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责备</a:t>
                      </a:r>
                      <a:endParaRPr lang="en-US" sz="2000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4353282"/>
                  </a:ext>
                </a:extLst>
              </a:tr>
              <a:tr h="793707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11</a:t>
                      </a:r>
                      <a:r>
                        <a:rPr lang="zh-CN" altLang="en-US" b="1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：</a:t>
                      </a:r>
                      <a:r>
                        <a:rPr lang="en-US" altLang="zh-CN" b="1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1--16</a:t>
                      </a:r>
                      <a:endParaRPr lang="en-US" b="1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耶西的本</a:t>
                      </a:r>
                      <a:endParaRPr lang="en-US" altLang="zh-CN" sz="2000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  <a:p>
                      <a:pPr algn="ctr"/>
                      <a:r>
                        <a:rPr lang="zh-CN" altLang="en-US" sz="2000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（基督的国度）</a:t>
                      </a:r>
                      <a:endParaRPr lang="en-US" sz="2000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安慰</a:t>
                      </a:r>
                      <a:endParaRPr lang="en-US" sz="2000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2681231"/>
                  </a:ext>
                </a:extLst>
              </a:tr>
              <a:tr h="793707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12</a:t>
                      </a:r>
                      <a:r>
                        <a:rPr lang="zh-CN" altLang="en-US" b="1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：</a:t>
                      </a:r>
                      <a:r>
                        <a:rPr lang="en-US" altLang="zh-CN" b="1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1--6</a:t>
                      </a:r>
                      <a:endParaRPr lang="en-US" b="1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信靠之歌</a:t>
                      </a:r>
                      <a:endParaRPr lang="en-US" altLang="zh-CN" sz="2000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  <a:p>
                      <a:pPr algn="ctr"/>
                      <a:r>
                        <a:rPr lang="zh-CN" altLang="en-US" sz="2000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（生命之源）</a:t>
                      </a:r>
                      <a:endParaRPr lang="en-US" sz="2000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安慰</a:t>
                      </a:r>
                      <a:endParaRPr lang="en-US" sz="2000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377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7332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7716" y="154726"/>
            <a:ext cx="6807641" cy="353846"/>
          </a:xfrm>
        </p:spPr>
        <p:txBody>
          <a:bodyPr>
            <a:normAutofit fontScale="90000"/>
          </a:bodyPr>
          <a:lstStyle/>
          <a:p>
            <a:pPr algn="ctr"/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以赛亚书</a:t>
            </a:r>
            <a:r>
              <a:rPr lang="en-US" altLang="zh-CN" sz="2000" dirty="0">
                <a:latin typeface="DengXian" panose="02010600030101010101" pitchFamily="2" charset="-122"/>
                <a:ea typeface="DengXian" panose="02010600030101010101" pitchFamily="2" charset="-122"/>
              </a:rPr>
              <a:t>7-9</a:t>
            </a:r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章：盼望</a:t>
            </a:r>
            <a:endParaRPr lang="en-US" sz="20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917" y="562707"/>
            <a:ext cx="11236166" cy="5786721"/>
          </a:xfrm>
        </p:spPr>
        <p:txBody>
          <a:bodyPr>
            <a:normAutofit/>
          </a:bodyPr>
          <a:lstStyle/>
          <a:p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CN" altLang="en-US" sz="2800" b="1" i="0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因此，主自己要给你们一个兆头，必有童女怀孕生子，给他起名叫以马内利。（就是神与我们同在的意思）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”  (7:14)</a:t>
            </a:r>
          </a:p>
          <a:p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CN" altLang="en-US" sz="2800" b="1" i="0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耶和华对我说，你取一个大牌，拿人所用的笔，写上玛黑珥沙拉勒哈施吧斯。（就是掳掠速临抢夺快到的意思）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”（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8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CN" altLang="en-US" sz="2800" b="1" i="0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因有一婴孩为我们而生，有一子赐给我们。政权必担在他的肩头上。他名称为奇妙，策士，全能的神，永在的父，和平的君。他的政权与平安必加增无穷。他必在大卫的宝座上，治理他的国，以公平公义使国坚定稳固，从今直到永远。万军之耶和华的热心，必成就这事。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9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6-7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22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7/1/2023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03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7716" y="154726"/>
            <a:ext cx="6807641" cy="353846"/>
          </a:xfrm>
        </p:spPr>
        <p:txBody>
          <a:bodyPr>
            <a:normAutofit fontScale="90000"/>
          </a:bodyPr>
          <a:lstStyle/>
          <a:p>
            <a:pPr algn="ctr"/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以赛亚书</a:t>
            </a:r>
            <a:r>
              <a:rPr lang="en-US" altLang="zh-CN" sz="2000" dirty="0">
                <a:latin typeface="DengXian" panose="02010600030101010101" pitchFamily="2" charset="-122"/>
                <a:ea typeface="DengXian" panose="02010600030101010101" pitchFamily="2" charset="-122"/>
              </a:rPr>
              <a:t>9-10</a:t>
            </a:r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章：耶和华的愤怒及亚述将遭祸</a:t>
            </a:r>
            <a:endParaRPr lang="en-US" sz="20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917" y="562707"/>
            <a:ext cx="11236166" cy="5786721"/>
          </a:xfrm>
        </p:spPr>
        <p:txBody>
          <a:bodyPr>
            <a:normAutofit/>
          </a:bodyPr>
          <a:lstStyle/>
          <a:p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CN" altLang="en-US" sz="2800" b="1" i="0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祸哉，那些设立不义之律例的，和记录奸诈之判语的。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”  (10:1)</a:t>
            </a:r>
          </a:p>
          <a:p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CN" altLang="en-US" sz="2800" b="1" i="0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亚述是我怒气的棍，手中拿我恼恨的杖。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”（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10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CN" altLang="en-US" sz="2800" b="1" i="0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所以主万军之耶和华如此说，住锡安我的百姓啊，亚述王虽然用棍击打你，又照埃及的样子，举杖攻击你，你却不要怕他。因为还有一点点时候，向你们发的忿恨就要完毕，我的怒气要向他发作，使他灭亡。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”（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10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24-25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23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7/1/2023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504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7716" y="154726"/>
            <a:ext cx="6807641" cy="353846"/>
          </a:xfrm>
        </p:spPr>
        <p:txBody>
          <a:bodyPr>
            <a:normAutofit fontScale="90000"/>
          </a:bodyPr>
          <a:lstStyle/>
          <a:p>
            <a:pPr algn="ctr"/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以赛亚书</a:t>
            </a:r>
            <a:r>
              <a:rPr lang="en-US" altLang="zh-CN" sz="2000" dirty="0">
                <a:latin typeface="DengXian" panose="02010600030101010101" pitchFamily="2" charset="-122"/>
                <a:ea typeface="DengXian" panose="02010600030101010101" pitchFamily="2" charset="-122"/>
              </a:rPr>
              <a:t>11-12</a:t>
            </a:r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章：耶西之本和信靠之歌</a:t>
            </a:r>
            <a:endParaRPr lang="en-US" sz="20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917" y="562707"/>
            <a:ext cx="11236166" cy="5786721"/>
          </a:xfrm>
        </p:spPr>
        <p:txBody>
          <a:bodyPr>
            <a:normAutofit/>
          </a:bodyPr>
          <a:lstStyle/>
          <a:p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CN" altLang="en-US" sz="2800" b="1" i="0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从耶西的本（原文作𣎴）必发一条，从他根生的枝子必结果实。耶和华的灵必住在他身上，就是使他有智慧和聪明的灵，谋略和能力的灵，知识和敬畏耶和华的灵。他必以敬畏耶和华为乐。行审判不凭眼见，断是非也不凭耳闻。却要以公义审判贫穷人，以正直判断世上的谦卑人。以口中的杖击打世界。以嘴里的气杀戮恶人。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”  (11:1-4)</a:t>
            </a:r>
          </a:p>
          <a:p>
            <a:pPr marL="0" indent="0">
              <a:buNone/>
            </a:pP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CN" altLang="en-US" sz="2800" b="1" i="0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到那日，你必说，耶和华啊，我要称谢你因为你虽然向我发怒，你的怒气却已转消，你又安慰了我。看哪，神是我的拯救。我要倚靠他，并不惧怕。因为主耶和华是我的力量，是我的诗歌。他也成了我的拯救。所以你们必从救恩的泉源欢然取水。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”（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12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1-3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24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7/1/2023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988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75DD1-8A7B-8AA7-D14C-1C740CD3E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0954" y="2743200"/>
            <a:ext cx="6949440" cy="1749706"/>
          </a:xfrm>
        </p:spPr>
        <p:txBody>
          <a:bodyPr>
            <a:normAutofit/>
          </a:bodyPr>
          <a:lstStyle/>
          <a:p>
            <a:pPr algn="ctr"/>
            <a:r>
              <a:rPr lang="zh-CN" altLang="en-US" sz="4800" b="1" dirty="0">
                <a:latin typeface="LiSu" panose="02010509060101010101" pitchFamily="49" charset="-122"/>
                <a:ea typeface="LiSu" panose="02010509060101010101" pitchFamily="49" charset="-122"/>
              </a:rPr>
              <a:t>以赛亚书 </a:t>
            </a:r>
            <a:r>
              <a:rPr lang="en-US" altLang="zh-CN" sz="4800" b="1" dirty="0">
                <a:latin typeface="LiSu" panose="02010509060101010101" pitchFamily="49" charset="-122"/>
                <a:ea typeface="LiSu" panose="02010509060101010101" pitchFamily="49" charset="-122"/>
              </a:rPr>
              <a:t>13-23</a:t>
            </a:r>
            <a:r>
              <a:rPr lang="zh-CN" altLang="en-US" sz="4800" b="1" dirty="0">
                <a:latin typeface="LiSu" panose="02010509060101010101" pitchFamily="49" charset="-122"/>
                <a:ea typeface="LiSu" panose="02010509060101010101" pitchFamily="49" charset="-122"/>
              </a:rPr>
              <a:t>章</a:t>
            </a:r>
            <a:br>
              <a:rPr lang="en-US" altLang="zh-CN" sz="4800" b="1" dirty="0"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zh-CN" altLang="en-US" sz="4800" b="1" dirty="0">
                <a:latin typeface="LiSu" panose="02010509060101010101" pitchFamily="49" charset="-122"/>
                <a:ea typeface="LiSu" panose="02010509060101010101" pitchFamily="49" charset="-122"/>
              </a:rPr>
              <a:t>列邦（十一国）遭审判</a:t>
            </a:r>
            <a:endParaRPr lang="en-US" sz="4800" b="1" dirty="0">
              <a:latin typeface="LiSu" panose="02010509060101010101" pitchFamily="49" charset="-122"/>
              <a:ea typeface="LiSu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67432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DB9F0A2-60DD-ED27-7FFB-12464AF65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26</a:t>
            </a:fld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54756D-87D1-5880-19DA-A4D1DA077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9673-AC7F-4F1F-84E4-F0E5EAAE106D}" type="datetime1">
              <a:rPr lang="en-US" smtClean="0"/>
              <a:pPr/>
              <a:t>7/1/2023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B80727-A163-E08C-E7CF-2206F7856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767482A-8417-B9B2-6813-16839C1030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6346" y="1117425"/>
            <a:ext cx="6719298" cy="5253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071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419" y="69557"/>
            <a:ext cx="9426910" cy="528714"/>
          </a:xfrm>
        </p:spPr>
        <p:txBody>
          <a:bodyPr>
            <a:normAutofit/>
          </a:bodyPr>
          <a:lstStyle/>
          <a:p>
            <a:pPr algn="ctr"/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以赛亚书</a:t>
            </a:r>
            <a:r>
              <a:rPr lang="en-US" altLang="zh-CN" sz="2000" dirty="0">
                <a:latin typeface="DengXian" panose="02010600030101010101" pitchFamily="2" charset="-122"/>
                <a:ea typeface="DengXian" panose="02010600030101010101" pitchFamily="2" charset="-122"/>
              </a:rPr>
              <a:t>13-23</a:t>
            </a:r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章：审判列国</a:t>
            </a:r>
            <a:endParaRPr lang="en-US" sz="20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917" y="562707"/>
            <a:ext cx="11236166" cy="5786721"/>
          </a:xfrm>
        </p:spPr>
        <p:txBody>
          <a:bodyPr>
            <a:normAutofit/>
          </a:bodyPr>
          <a:lstStyle/>
          <a:p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巴比伦                                （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13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1-14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23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亚述                                  （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14: 24-27)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                 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非利士                                （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14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28-32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摩亚                                  （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15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1-16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14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叙利亚，以法莲，亚述                  （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17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1-14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古实，埃及                            （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18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1-20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巴比伦                                （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21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1-10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以东                                  （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21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11-12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阿拉伯                                （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21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13-17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耶路撒冷                              （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22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1-25)</a:t>
            </a:r>
          </a:p>
          <a:p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推罗                                  （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23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1-18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27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7/1/2023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005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419" y="69557"/>
            <a:ext cx="9426910" cy="528714"/>
          </a:xfrm>
        </p:spPr>
        <p:txBody>
          <a:bodyPr>
            <a:normAutofit/>
          </a:bodyPr>
          <a:lstStyle/>
          <a:p>
            <a:pPr algn="ctr"/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以赛亚书</a:t>
            </a:r>
            <a:r>
              <a:rPr lang="en-US" altLang="zh-CN" sz="2000" dirty="0">
                <a:latin typeface="DengXian" panose="02010600030101010101" pitchFamily="2" charset="-122"/>
                <a:ea typeface="DengXian" panose="02010600030101010101" pitchFamily="2" charset="-122"/>
              </a:rPr>
              <a:t>13-20</a:t>
            </a:r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章：审判列国</a:t>
            </a:r>
            <a:endParaRPr lang="en-US" sz="20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28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7/1/2023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3B7EF190-36E8-7F91-A701-D3D83BB839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6171535"/>
              </p:ext>
            </p:extLst>
          </p:nvPr>
        </p:nvGraphicFramePr>
        <p:xfrm>
          <a:off x="1015740" y="719665"/>
          <a:ext cx="10316656" cy="38404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299406">
                  <a:extLst>
                    <a:ext uri="{9D8B030D-6E8A-4147-A177-3AD203B41FA5}">
                      <a16:colId xmlns:a16="http://schemas.microsoft.com/office/drawing/2014/main" val="2389000941"/>
                    </a:ext>
                  </a:extLst>
                </a:gridCol>
                <a:gridCol w="7017250">
                  <a:extLst>
                    <a:ext uri="{9D8B030D-6E8A-4147-A177-3AD203B41FA5}">
                      <a16:colId xmlns:a16="http://schemas.microsoft.com/office/drawing/2014/main" val="1911292625"/>
                    </a:ext>
                  </a:extLst>
                </a:gridCol>
              </a:tblGrid>
              <a:tr h="6369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（</a:t>
                      </a:r>
                      <a:r>
                        <a:rPr lang="en-US" altLang="zh-CN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13</a:t>
                      </a: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：</a:t>
                      </a:r>
                      <a:r>
                        <a:rPr lang="en-US" altLang="zh-CN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1-14</a:t>
                      </a: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：</a:t>
                      </a:r>
                      <a:r>
                        <a:rPr lang="en-US" altLang="zh-CN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23</a:t>
                      </a: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）</a:t>
                      </a:r>
                      <a:endParaRPr lang="en-US" altLang="zh-CN" sz="1800" b="1" dirty="0">
                        <a:solidFill>
                          <a:schemeClr val="tx2"/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  <a:p>
                      <a:pPr algn="ctr"/>
                      <a:endParaRPr lang="en-US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巴比伦</a:t>
                      </a:r>
                      <a:endParaRPr lang="en-US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0406496"/>
                  </a:ext>
                </a:extLst>
              </a:tr>
              <a:tr h="6369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（</a:t>
                      </a:r>
                      <a:r>
                        <a:rPr lang="en-US" altLang="zh-CN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14: 24-27)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亚述</a:t>
                      </a:r>
                      <a:endParaRPr lang="en-US" altLang="zh-CN" sz="1800" b="1" dirty="0">
                        <a:solidFill>
                          <a:schemeClr val="tx2"/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  <a:p>
                      <a:pPr algn="ctr"/>
                      <a:endParaRPr lang="en-US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6481534"/>
                  </a:ext>
                </a:extLst>
              </a:tr>
              <a:tr h="6369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（</a:t>
                      </a:r>
                      <a:r>
                        <a:rPr lang="en-US" altLang="zh-CN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14</a:t>
                      </a: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：</a:t>
                      </a:r>
                      <a:r>
                        <a:rPr lang="en-US" altLang="zh-CN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28-32</a:t>
                      </a: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）</a:t>
                      </a:r>
                      <a:endParaRPr lang="en-US" altLang="zh-CN" sz="1800" b="1" dirty="0">
                        <a:solidFill>
                          <a:schemeClr val="tx2"/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  <a:p>
                      <a:pPr algn="ctr"/>
                      <a:endParaRPr lang="en-US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非利士                                </a:t>
                      </a:r>
                      <a:endParaRPr lang="en-US" altLang="zh-CN" sz="1800" b="1" dirty="0">
                        <a:solidFill>
                          <a:schemeClr val="tx2"/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  <a:p>
                      <a:pPr algn="ctr"/>
                      <a:endParaRPr lang="en-US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9575249"/>
                  </a:ext>
                </a:extLst>
              </a:tr>
              <a:tr h="6369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（</a:t>
                      </a:r>
                      <a:r>
                        <a:rPr lang="en-US" altLang="zh-CN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15</a:t>
                      </a: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：</a:t>
                      </a:r>
                      <a:r>
                        <a:rPr lang="en-US" altLang="zh-CN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1-16</a:t>
                      </a: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：</a:t>
                      </a:r>
                      <a:r>
                        <a:rPr lang="en-US" altLang="zh-CN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14</a:t>
                      </a: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）</a:t>
                      </a:r>
                      <a:endParaRPr lang="en-US" altLang="zh-CN" sz="1800" b="1" dirty="0">
                        <a:solidFill>
                          <a:schemeClr val="tx2"/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摩亚                                  </a:t>
                      </a:r>
                      <a:endParaRPr lang="en-US" altLang="zh-CN" sz="1800" b="1" dirty="0">
                        <a:solidFill>
                          <a:schemeClr val="tx2"/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  <a:p>
                      <a:pPr algn="ctr"/>
                      <a:endParaRPr lang="en-US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451964"/>
                  </a:ext>
                </a:extLst>
              </a:tr>
              <a:tr h="6369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（</a:t>
                      </a:r>
                      <a:r>
                        <a:rPr lang="en-US" altLang="zh-CN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17</a:t>
                      </a: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：</a:t>
                      </a:r>
                      <a:r>
                        <a:rPr lang="en-US" altLang="zh-CN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1-14</a:t>
                      </a: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）</a:t>
                      </a:r>
                      <a:endParaRPr lang="en-US" altLang="zh-CN" sz="1800" b="1" dirty="0">
                        <a:solidFill>
                          <a:schemeClr val="tx2"/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叙利亚，以法莲，亚述                  </a:t>
                      </a:r>
                      <a:endParaRPr lang="en-US" altLang="zh-CN" sz="1800" b="1" dirty="0">
                        <a:solidFill>
                          <a:schemeClr val="tx2"/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  <a:p>
                      <a:pPr algn="ctr"/>
                      <a:endParaRPr lang="en-US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269935"/>
                  </a:ext>
                </a:extLst>
              </a:tr>
              <a:tr h="6369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（</a:t>
                      </a:r>
                      <a:r>
                        <a:rPr lang="en-US" altLang="zh-CN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18</a:t>
                      </a: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：</a:t>
                      </a:r>
                      <a:r>
                        <a:rPr lang="en-US" altLang="zh-CN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1-20</a:t>
                      </a: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：</a:t>
                      </a:r>
                      <a:r>
                        <a:rPr lang="en-US" altLang="zh-CN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6</a:t>
                      </a: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）</a:t>
                      </a:r>
                      <a:endParaRPr lang="en-US" altLang="zh-CN" sz="1800" b="1" dirty="0">
                        <a:solidFill>
                          <a:schemeClr val="tx2"/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古实，埃及                            </a:t>
                      </a:r>
                      <a:endParaRPr lang="en-US" altLang="zh-CN" sz="1800" b="1" dirty="0">
                        <a:solidFill>
                          <a:schemeClr val="tx2"/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  <a:p>
                      <a:pPr algn="ctr"/>
                      <a:endParaRPr lang="en-US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16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1669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419" y="69557"/>
            <a:ext cx="9426910" cy="528714"/>
          </a:xfrm>
        </p:spPr>
        <p:txBody>
          <a:bodyPr>
            <a:normAutofit/>
          </a:bodyPr>
          <a:lstStyle/>
          <a:p>
            <a:pPr algn="ctr"/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以赛亚书</a:t>
            </a:r>
            <a:r>
              <a:rPr lang="en-US" altLang="zh-CN" sz="2000" dirty="0">
                <a:latin typeface="DengXian" panose="02010600030101010101" pitchFamily="2" charset="-122"/>
                <a:ea typeface="DengXian" panose="02010600030101010101" pitchFamily="2" charset="-122"/>
              </a:rPr>
              <a:t>21-23</a:t>
            </a:r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章：审判列国</a:t>
            </a:r>
            <a:endParaRPr lang="en-US" sz="20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29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7/1/2023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77FDD2C5-3120-2A65-9881-842764F50C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289722"/>
              </p:ext>
            </p:extLst>
          </p:nvPr>
        </p:nvGraphicFramePr>
        <p:xfrm>
          <a:off x="1015741" y="719666"/>
          <a:ext cx="10131720" cy="329753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2991180">
                  <a:extLst>
                    <a:ext uri="{9D8B030D-6E8A-4147-A177-3AD203B41FA5}">
                      <a16:colId xmlns:a16="http://schemas.microsoft.com/office/drawing/2014/main" val="1760298107"/>
                    </a:ext>
                  </a:extLst>
                </a:gridCol>
                <a:gridCol w="7140540">
                  <a:extLst>
                    <a:ext uri="{9D8B030D-6E8A-4147-A177-3AD203B41FA5}">
                      <a16:colId xmlns:a16="http://schemas.microsoft.com/office/drawing/2014/main" val="1895525288"/>
                    </a:ext>
                  </a:extLst>
                </a:gridCol>
              </a:tblGrid>
              <a:tr h="65950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（</a:t>
                      </a:r>
                      <a:r>
                        <a:rPr lang="en-US" altLang="zh-CN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21</a:t>
                      </a: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：</a:t>
                      </a:r>
                      <a:r>
                        <a:rPr lang="en-US" altLang="zh-CN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1-10</a:t>
                      </a: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）</a:t>
                      </a:r>
                      <a:endParaRPr lang="en-US" altLang="zh-CN" sz="1800" b="1" dirty="0">
                        <a:solidFill>
                          <a:schemeClr val="tx2"/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  <a:p>
                      <a:pPr algn="ctr"/>
                      <a:endParaRPr lang="en-US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巴比伦</a:t>
                      </a:r>
                      <a:endParaRPr lang="en-US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2329754"/>
                  </a:ext>
                </a:extLst>
              </a:tr>
              <a:tr h="65950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（</a:t>
                      </a:r>
                      <a:r>
                        <a:rPr lang="en-US" altLang="zh-CN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21</a:t>
                      </a: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：</a:t>
                      </a:r>
                      <a:r>
                        <a:rPr lang="en-US" altLang="zh-CN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11-12</a:t>
                      </a: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）</a:t>
                      </a:r>
                      <a:endParaRPr lang="en-US" altLang="zh-CN" sz="1800" b="1" dirty="0">
                        <a:solidFill>
                          <a:schemeClr val="tx2"/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  <a:p>
                      <a:pPr algn="ctr"/>
                      <a:endParaRPr lang="en-US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以东                                  </a:t>
                      </a:r>
                      <a:endParaRPr lang="en-US" altLang="zh-CN" sz="1800" b="1" dirty="0">
                        <a:solidFill>
                          <a:schemeClr val="tx2"/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  <a:p>
                      <a:pPr algn="ctr"/>
                      <a:endParaRPr lang="en-US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475343"/>
                  </a:ext>
                </a:extLst>
              </a:tr>
              <a:tr h="65950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（</a:t>
                      </a:r>
                      <a:r>
                        <a:rPr lang="en-US" altLang="zh-CN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21</a:t>
                      </a: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：</a:t>
                      </a:r>
                      <a:r>
                        <a:rPr lang="en-US" altLang="zh-CN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13-17</a:t>
                      </a: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）</a:t>
                      </a:r>
                      <a:endParaRPr lang="en-US" altLang="zh-CN" sz="1800" b="1" dirty="0">
                        <a:solidFill>
                          <a:schemeClr val="tx2"/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  <a:p>
                      <a:pPr algn="ctr"/>
                      <a:endParaRPr lang="en-US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阿拉伯</a:t>
                      </a:r>
                      <a:endParaRPr lang="en-US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5612035"/>
                  </a:ext>
                </a:extLst>
              </a:tr>
              <a:tr h="65950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（</a:t>
                      </a:r>
                      <a:r>
                        <a:rPr lang="en-US" altLang="zh-CN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22</a:t>
                      </a: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：</a:t>
                      </a:r>
                      <a:r>
                        <a:rPr lang="en-US" altLang="zh-CN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1-25)</a:t>
                      </a:r>
                    </a:p>
                    <a:p>
                      <a:pPr algn="ctr"/>
                      <a:endParaRPr lang="en-US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耶路撒冷</a:t>
                      </a:r>
                      <a:endParaRPr lang="en-US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864020"/>
                  </a:ext>
                </a:extLst>
              </a:tr>
              <a:tr h="65950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（</a:t>
                      </a:r>
                      <a:r>
                        <a:rPr lang="en-US" altLang="zh-CN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23</a:t>
                      </a: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：</a:t>
                      </a:r>
                      <a:r>
                        <a:rPr lang="en-US" altLang="zh-CN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1-18</a:t>
                      </a: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）</a:t>
                      </a:r>
                      <a:endParaRPr lang="en-US" altLang="zh-CN" sz="1800" b="1" dirty="0">
                        <a:solidFill>
                          <a:schemeClr val="tx2"/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  <a:p>
                      <a:pPr algn="ctr"/>
                      <a:endParaRPr lang="en-US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推罗</a:t>
                      </a:r>
                      <a:endParaRPr lang="en-US" altLang="zh-CN" sz="1800" b="1" dirty="0">
                        <a:solidFill>
                          <a:schemeClr val="tx2"/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  <a:p>
                      <a:pPr algn="ctr"/>
                      <a:endParaRPr lang="en-US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6363436"/>
                  </a:ext>
                </a:extLst>
              </a:tr>
            </a:tbl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5F822-95AB-F05F-5B8A-5D1BAB154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5740" y="4345969"/>
            <a:ext cx="10244735" cy="1840714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CN" altLang="en-US" b="1" i="0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当那日必有从埃及通亚述去的大道。亚述人要进入埃及，埃及人也进入亚述。埃及人要与亚述人一同敬拜耶和华。当那日以色列必与埃及亚述三国一律，使地上的人得福。因为万军之耶和华赐福给他们，说，埃及我的百姓，亚述我手的工作，以色列我的产业，都有福了。</a:t>
            </a:r>
            <a:r>
              <a:rPr 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”(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以赛亚书 </a:t>
            </a:r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19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23-25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75486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8957" y="154726"/>
            <a:ext cx="4633646" cy="407982"/>
          </a:xfrm>
        </p:spPr>
        <p:txBody>
          <a:bodyPr>
            <a:normAutofit/>
          </a:bodyPr>
          <a:lstStyle/>
          <a:p>
            <a:pPr algn="ctr"/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旧约中的先知</a:t>
            </a:r>
            <a:endParaRPr lang="en-US" sz="20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917" y="562708"/>
            <a:ext cx="11236166" cy="5188880"/>
          </a:xfrm>
        </p:spPr>
        <p:txBody>
          <a:bodyPr>
            <a:normAutofit/>
          </a:bodyPr>
          <a:lstStyle/>
          <a:p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旧约里，亚伯拉罕是第一位被神称之为先知的  （创世记 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20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7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摩西是最受尊敬的                          （申命记 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18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18-19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先知蒙神呼召，为神所设立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旧约时代先知被称作“神人”（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man of God), 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“先知”（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prophet),</a:t>
            </a:r>
          </a:p>
          <a:p>
            <a:pPr marL="0" indent="0">
              <a:buNone/>
            </a:pP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先见 （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seer)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l"/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先知的默示：</a:t>
            </a:r>
            <a:r>
              <a:rPr lang="zh-CN" altLang="en-US" sz="2800" b="1" i="0" u="none" strike="noStrike" baseline="0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先知为将从上帝所得到的信息，一字不改的传授给所指定的对象。代表神，将要发生的事宣告给神的百姓。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7/1/2023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082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75DD1-8A7B-8AA7-D14C-1C740CD3E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0954" y="2743200"/>
            <a:ext cx="6949440" cy="1749706"/>
          </a:xfrm>
        </p:spPr>
        <p:txBody>
          <a:bodyPr>
            <a:normAutofit/>
          </a:bodyPr>
          <a:lstStyle/>
          <a:p>
            <a:pPr algn="ctr"/>
            <a:r>
              <a:rPr lang="zh-CN" altLang="en-US" sz="4800" dirty="0">
                <a:latin typeface="LiSu" panose="02010509060101010101" pitchFamily="49" charset="-122"/>
                <a:ea typeface="LiSu" panose="02010509060101010101" pitchFamily="49" charset="-122"/>
              </a:rPr>
              <a:t>以赛亚书 </a:t>
            </a:r>
            <a:r>
              <a:rPr lang="en-US" altLang="zh-CN" sz="4800" dirty="0">
                <a:latin typeface="LiSu" panose="02010509060101010101" pitchFamily="49" charset="-122"/>
                <a:ea typeface="LiSu" panose="02010509060101010101" pitchFamily="49" charset="-122"/>
              </a:rPr>
              <a:t>24-27</a:t>
            </a:r>
            <a:r>
              <a:rPr lang="zh-CN" altLang="en-US" sz="4800" dirty="0">
                <a:latin typeface="LiSu" panose="02010509060101010101" pitchFamily="49" charset="-122"/>
                <a:ea typeface="LiSu" panose="02010509060101010101" pitchFamily="49" charset="-122"/>
              </a:rPr>
              <a:t>章</a:t>
            </a:r>
            <a:br>
              <a:rPr lang="en-US" altLang="zh-CN" sz="4800" dirty="0"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zh-CN" altLang="en-US" sz="4800" dirty="0">
                <a:latin typeface="LiSu" panose="02010509060101010101" pitchFamily="49" charset="-122"/>
                <a:ea typeface="LiSu" panose="02010509060101010101" pitchFamily="49" charset="-122"/>
              </a:rPr>
              <a:t>预言犹大将来</a:t>
            </a:r>
            <a:endParaRPr lang="en-US" sz="4800" dirty="0">
              <a:latin typeface="LiSu" panose="02010509060101010101" pitchFamily="49" charset="-122"/>
              <a:ea typeface="LiSu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64994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419" y="69557"/>
            <a:ext cx="9426910" cy="528714"/>
          </a:xfrm>
        </p:spPr>
        <p:txBody>
          <a:bodyPr>
            <a:normAutofit/>
          </a:bodyPr>
          <a:lstStyle/>
          <a:p>
            <a:pPr algn="ctr"/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以赛亚书</a:t>
            </a:r>
            <a:r>
              <a:rPr lang="en-US" altLang="zh-CN" sz="2000" dirty="0">
                <a:latin typeface="DengXian" panose="02010600030101010101" pitchFamily="2" charset="-122"/>
                <a:ea typeface="DengXian" panose="02010600030101010101" pitchFamily="2" charset="-122"/>
              </a:rPr>
              <a:t>24-27</a:t>
            </a:r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章：末世审判和国度祝福</a:t>
            </a:r>
            <a:endParaRPr lang="en-US" sz="20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31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7/1/2023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27C99679-A58E-8DF5-DC9F-55DE5A2461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08568"/>
              </p:ext>
            </p:extLst>
          </p:nvPr>
        </p:nvGraphicFramePr>
        <p:xfrm>
          <a:off x="595901" y="719665"/>
          <a:ext cx="11281025" cy="507496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11281025">
                  <a:extLst>
                    <a:ext uri="{9D8B030D-6E8A-4147-A177-3AD203B41FA5}">
                      <a16:colId xmlns:a16="http://schemas.microsoft.com/office/drawing/2014/main" val="1861463779"/>
                    </a:ext>
                  </a:extLst>
                </a:gridCol>
              </a:tblGrid>
              <a:tr h="461360">
                <a:tc>
                  <a:txBody>
                    <a:bodyPr/>
                    <a:lstStyle/>
                    <a:p>
                      <a:r>
                        <a:rPr lang="en-US" altLang="zh-TW" sz="1800" b="1" i="0" u="none" strike="noStrike" kern="1200" baseline="0" dirty="0">
                          <a:solidFill>
                            <a:schemeClr val="tx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A </a:t>
                      </a:r>
                      <a:r>
                        <a:rPr lang="zh-TW" altLang="en-US" sz="1800" b="1" i="0" u="none" strike="noStrike" kern="1200" baseline="0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神收割败坏的世界（</a:t>
                      </a:r>
                      <a:r>
                        <a:rPr lang="en-US" altLang="zh-TW" sz="1800" b="1" i="0" u="none" strike="noStrike" kern="1200" baseline="0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24:1-13</a:t>
                      </a:r>
                      <a:r>
                        <a:rPr lang="zh-TW" altLang="en-US" sz="1800" b="1" i="0" u="none" strike="noStrike" kern="1200" baseline="0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，毁坏：</a:t>
                      </a:r>
                      <a:r>
                        <a:rPr lang="en-US" altLang="zh-TW" sz="1800" b="1" i="0" u="none" strike="noStrike" kern="1200" baseline="0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1-12</a:t>
                      </a:r>
                      <a:r>
                        <a:rPr lang="zh-TW" altLang="en-US" sz="1800" b="1" i="0" u="none" strike="noStrike" kern="1200" baseline="0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，筛选：</a:t>
                      </a:r>
                      <a:r>
                        <a:rPr lang="en-US" altLang="zh-TW" sz="1800" b="1" i="0" u="none" strike="noStrike" kern="1200" baseline="0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13</a:t>
                      </a:r>
                      <a:r>
                        <a:rPr lang="zh-TW" altLang="en-US" sz="1800" b="1" i="0" u="none" strike="noStrike" kern="1200" baseline="0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） </a:t>
                      </a:r>
                      <a:endParaRPr lang="en-US" b="1" dirty="0">
                        <a:solidFill>
                          <a:schemeClr val="tx2"/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4659280"/>
                  </a:ext>
                </a:extLst>
              </a:tr>
              <a:tr h="461360">
                <a:tc>
                  <a:txBody>
                    <a:bodyPr/>
                    <a:lstStyle/>
                    <a:p>
                      <a:r>
                        <a:rPr lang="en-US" dirty="0"/>
                        <a:t>    </a:t>
                      </a:r>
                      <a:r>
                        <a:rPr lang="en-US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B </a:t>
                      </a:r>
                      <a:r>
                        <a:rPr lang="zh-CN" altLang="en-US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义人之歌 （</a:t>
                      </a:r>
                      <a:r>
                        <a:rPr lang="en-US" altLang="zh-CN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24</a:t>
                      </a:r>
                      <a:r>
                        <a:rPr lang="zh-CN" altLang="en-US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：</a:t>
                      </a:r>
                      <a:r>
                        <a:rPr lang="en-US" altLang="zh-CN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14-16a)</a:t>
                      </a:r>
                      <a:endParaRPr lang="en-US" b="1" dirty="0">
                        <a:solidFill>
                          <a:schemeClr val="tx2"/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991969"/>
                  </a:ext>
                </a:extLst>
              </a:tr>
              <a:tr h="46136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    C </a:t>
                      </a:r>
                      <a:r>
                        <a:rPr lang="zh-CN" altLang="en-US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消灭罪恶  （</a:t>
                      </a:r>
                      <a:r>
                        <a:rPr lang="en-US" altLang="zh-CN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24</a:t>
                      </a:r>
                      <a:r>
                        <a:rPr lang="zh-CN" altLang="en-US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：</a:t>
                      </a:r>
                      <a:r>
                        <a:rPr lang="en-US" altLang="zh-CN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16b-20)</a:t>
                      </a:r>
                      <a:endParaRPr lang="en-US" b="1" dirty="0">
                        <a:solidFill>
                          <a:schemeClr val="tx2"/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8818236"/>
                  </a:ext>
                </a:extLst>
              </a:tr>
              <a:tr h="46136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      </a:t>
                      </a:r>
                      <a:r>
                        <a:rPr lang="en-US" altLang="zh-CN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D  </a:t>
                      </a:r>
                      <a:r>
                        <a:rPr lang="zh-CN" altLang="en-US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国度的等待  （</a:t>
                      </a:r>
                      <a:r>
                        <a:rPr lang="en-US" altLang="zh-CN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24</a:t>
                      </a:r>
                      <a:r>
                        <a:rPr lang="zh-CN" altLang="en-US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：</a:t>
                      </a:r>
                      <a:r>
                        <a:rPr lang="en-US" altLang="zh-CN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21-23</a:t>
                      </a:r>
                      <a:r>
                        <a:rPr lang="zh-CN" altLang="en-US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）</a:t>
                      </a:r>
                      <a:endParaRPr lang="en-US" b="1" dirty="0">
                        <a:solidFill>
                          <a:schemeClr val="tx2"/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0442485"/>
                  </a:ext>
                </a:extLst>
              </a:tr>
              <a:tr h="46136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        </a:t>
                      </a:r>
                      <a:r>
                        <a:rPr lang="en-US" altLang="zh-CN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E  </a:t>
                      </a:r>
                      <a:r>
                        <a:rPr lang="zh-CN" altLang="en-US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荒城之歌   （</a:t>
                      </a:r>
                      <a:r>
                        <a:rPr lang="en-US" altLang="zh-CN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25</a:t>
                      </a:r>
                      <a:r>
                        <a:rPr lang="zh-CN" altLang="en-US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：</a:t>
                      </a:r>
                      <a:r>
                        <a:rPr lang="en-US" altLang="zh-CN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1-5</a:t>
                      </a:r>
                      <a:r>
                        <a:rPr lang="zh-CN" altLang="en-US" b="1" dirty="0">
                          <a:solidFill>
                            <a:schemeClr val="tx2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）</a:t>
                      </a:r>
                      <a:endParaRPr lang="en-US" b="1" dirty="0">
                        <a:solidFill>
                          <a:schemeClr val="tx2"/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2462833"/>
                  </a:ext>
                </a:extLst>
              </a:tr>
              <a:tr h="46136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           F </a:t>
                      </a:r>
                      <a:r>
                        <a:rPr lang="zh-CN" altLang="en-US" b="1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锡安的荣耀    （</a:t>
                      </a:r>
                      <a:r>
                        <a:rPr lang="en-US" altLang="zh-CN" b="1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25</a:t>
                      </a:r>
                      <a:r>
                        <a:rPr lang="zh-CN" altLang="en-US" b="1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：</a:t>
                      </a:r>
                      <a:r>
                        <a:rPr lang="en-US" altLang="zh-CN" b="1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6-12</a:t>
                      </a:r>
                      <a:r>
                        <a:rPr lang="zh-CN" altLang="en-US" b="1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）</a:t>
                      </a:r>
                      <a:endParaRPr lang="en-US" b="1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4589563"/>
                  </a:ext>
                </a:extLst>
              </a:tr>
              <a:tr h="46136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        </a:t>
                      </a:r>
                      <a:r>
                        <a:rPr lang="en-US" altLang="zh-CN" b="1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E’</a:t>
                      </a:r>
                      <a:r>
                        <a:rPr lang="zh-CN" altLang="en-US" b="1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坚城之歌   （</a:t>
                      </a:r>
                      <a:r>
                        <a:rPr lang="en-US" altLang="zh-CN" b="1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26</a:t>
                      </a:r>
                      <a:r>
                        <a:rPr lang="zh-CN" altLang="en-US" b="1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：</a:t>
                      </a:r>
                      <a:r>
                        <a:rPr lang="en-US" altLang="zh-CN" b="1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1-6</a:t>
                      </a:r>
                      <a:r>
                        <a:rPr lang="zh-CN" altLang="en-US" b="1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）</a:t>
                      </a:r>
                      <a:endParaRPr lang="en-US" b="1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8489617"/>
                  </a:ext>
                </a:extLst>
              </a:tr>
              <a:tr h="46136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      </a:t>
                      </a:r>
                      <a:r>
                        <a:rPr lang="en-US" altLang="zh-CN" b="1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D’</a:t>
                      </a:r>
                      <a:r>
                        <a:rPr lang="zh-CN" altLang="en-US" b="1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公义的等待  （</a:t>
                      </a:r>
                      <a:r>
                        <a:rPr lang="en-US" altLang="zh-CN" b="1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26</a:t>
                      </a:r>
                      <a:r>
                        <a:rPr lang="zh-CN" altLang="en-US" b="1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：</a:t>
                      </a:r>
                      <a:r>
                        <a:rPr lang="en-US" altLang="zh-CN" b="1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7-21</a:t>
                      </a:r>
                      <a:r>
                        <a:rPr lang="zh-CN" altLang="en-US" b="1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）</a:t>
                      </a:r>
                      <a:endParaRPr lang="en-US" b="1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660927"/>
                  </a:ext>
                </a:extLst>
              </a:tr>
              <a:tr h="46136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    </a:t>
                      </a:r>
                      <a:r>
                        <a:rPr lang="en-US" altLang="zh-CN" b="1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C’</a:t>
                      </a:r>
                      <a:r>
                        <a:rPr lang="zh-CN" altLang="en-US" b="1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消灭罪恶       （</a:t>
                      </a:r>
                      <a:r>
                        <a:rPr lang="en-US" altLang="zh-CN" b="1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27</a:t>
                      </a:r>
                      <a:r>
                        <a:rPr lang="zh-CN" altLang="en-US" b="1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：</a:t>
                      </a:r>
                      <a:r>
                        <a:rPr lang="en-US" altLang="zh-CN" b="1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</a:t>
                      </a:r>
                      <a:r>
                        <a:rPr lang="zh-CN" altLang="en-US" b="1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）</a:t>
                      </a:r>
                      <a:endParaRPr lang="en-US" b="1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5454062"/>
                  </a:ext>
                </a:extLst>
              </a:tr>
              <a:tr h="46136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  </a:t>
                      </a:r>
                      <a:r>
                        <a:rPr lang="en-US" altLang="zh-CN" b="1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B’</a:t>
                      </a:r>
                      <a:r>
                        <a:rPr lang="zh-CN" altLang="en-US" b="1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余民之歌  （</a:t>
                      </a:r>
                      <a:r>
                        <a:rPr lang="en-US" altLang="zh-CN" b="1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27</a:t>
                      </a:r>
                      <a:r>
                        <a:rPr lang="zh-CN" altLang="en-US" b="1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：</a:t>
                      </a:r>
                      <a:r>
                        <a:rPr lang="en-US" altLang="zh-CN" b="1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2-6</a:t>
                      </a:r>
                      <a:r>
                        <a:rPr lang="zh-CN" altLang="en-US" b="1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）</a:t>
                      </a:r>
                      <a:endParaRPr lang="en-US" altLang="zh-CN" b="1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7181814"/>
                  </a:ext>
                </a:extLst>
              </a:tr>
              <a:tr h="461360">
                <a:tc>
                  <a:txBody>
                    <a:bodyPr/>
                    <a:lstStyle/>
                    <a:p>
                      <a:r>
                        <a:rPr lang="en-US" altLang="zh-CN" b="1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A’</a:t>
                      </a:r>
                      <a:r>
                        <a:rPr lang="zh-CN" altLang="en-US" b="1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神收割败坏的人 （</a:t>
                      </a:r>
                      <a:r>
                        <a:rPr lang="en-US" altLang="zh-CN" b="1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27</a:t>
                      </a:r>
                      <a:r>
                        <a:rPr lang="zh-CN" altLang="en-US" b="1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：</a:t>
                      </a:r>
                      <a:r>
                        <a:rPr lang="en-US" altLang="zh-CN" b="1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7-13</a:t>
                      </a:r>
                      <a:r>
                        <a:rPr lang="zh-CN" altLang="en-US" b="1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）</a:t>
                      </a:r>
                      <a:endParaRPr lang="en-US" b="1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9384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811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324F1-A195-5B39-A45A-CDCFF5989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5144" y="136514"/>
            <a:ext cx="9371949" cy="405823"/>
          </a:xfrm>
        </p:spPr>
        <p:txBody>
          <a:bodyPr>
            <a:noAutofit/>
          </a:bodyPr>
          <a:lstStyle/>
          <a:p>
            <a:pPr algn="ctr"/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以赛亚书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24-27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章：末世审判和国度祝福</a:t>
            </a:r>
            <a:endParaRPr lang="en-US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85DB65-A2F3-B8CB-EF17-D87168AF3A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76099" y="647648"/>
            <a:ext cx="8034391" cy="587644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zh-CN" b="1" baseline="30000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b="1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看哪，耶和华使地空虚，变为荒凉。又翻转大地，将居民分散。</a:t>
            </a:r>
            <a:br>
              <a:rPr lang="zh-CN" altLang="en-US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b="1" baseline="30000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2 </a:t>
            </a:r>
            <a:r>
              <a:rPr lang="zh-CN" altLang="en-US" b="1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那时百姓怎样，祭司也怎样。仆人怎样，主人也怎样。婢女怎样，主母也怎样。买物的怎样，卖物的也怎样。放债的怎样，借债的也怎样。取利的怎样，出利的也怎样。</a:t>
            </a:r>
            <a:br>
              <a:rPr lang="zh-CN" altLang="en-US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b="1" baseline="30000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3 </a:t>
            </a:r>
            <a:r>
              <a:rPr lang="zh-CN" altLang="en-US" b="1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地必全然空虚，尽都荒凉。因为这话是耶和华说的。</a:t>
            </a:r>
            <a:br>
              <a:rPr lang="zh-CN" altLang="en-US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b="1" baseline="30000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4 </a:t>
            </a:r>
            <a:r>
              <a:rPr lang="zh-CN" altLang="en-US" b="1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地上悲哀衰残，世界败落衰残，地上居高位的人也败落了。</a:t>
            </a:r>
            <a:br>
              <a:rPr lang="zh-CN" altLang="en-US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b="1" baseline="30000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5 </a:t>
            </a:r>
            <a:r>
              <a:rPr lang="zh-CN" altLang="en-US" b="1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地被其上的居民污秽。因为他们犯了律法，废了律例，背了永约。</a:t>
            </a:r>
            <a:br>
              <a:rPr lang="zh-CN" altLang="en-US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b="1" baseline="30000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6 </a:t>
            </a:r>
            <a:r>
              <a:rPr lang="zh-CN" altLang="en-US" b="1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所以地被咒诅吞灭，住在其上的显为有罪。地上的居民被火焚烧，剩下的人稀少。</a:t>
            </a:r>
            <a:br>
              <a:rPr lang="zh-CN" altLang="en-US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b="1" baseline="30000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7 </a:t>
            </a:r>
            <a:r>
              <a:rPr lang="zh-CN" altLang="en-US" b="1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新酒悲哀，葡萄树衰残，心中欢乐的，俱都叹息。</a:t>
            </a:r>
            <a:br>
              <a:rPr lang="zh-CN" altLang="en-US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b="1" baseline="30000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8 </a:t>
            </a:r>
            <a:r>
              <a:rPr lang="zh-CN" altLang="en-US" b="1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击鼓之乐止息，宴乐人的声音完毕，弹琴之乐也止息了。</a:t>
            </a:r>
            <a:br>
              <a:rPr lang="zh-CN" altLang="en-US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b="1" baseline="30000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9 </a:t>
            </a:r>
            <a:r>
              <a:rPr lang="zh-CN" altLang="en-US" b="1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人必不得饮酒唱歌。喝浓酒的，必以为苦。</a:t>
            </a:r>
            <a:br>
              <a:rPr lang="zh-CN" altLang="en-US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b="1" baseline="30000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10 </a:t>
            </a:r>
            <a:r>
              <a:rPr lang="zh-CN" altLang="en-US" b="1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荒凉的城拆毁了。各家关门闭户，使人都不得进去。</a:t>
            </a:r>
            <a:br>
              <a:rPr lang="zh-CN" altLang="en-US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b="1" baseline="30000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11 </a:t>
            </a:r>
            <a:r>
              <a:rPr lang="zh-CN" altLang="en-US" b="1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在街上因酒有悲叹的声音。一切喜乐变为昏暗。地上的欢乐归于无有。</a:t>
            </a:r>
            <a:br>
              <a:rPr lang="zh-CN" altLang="en-US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b="1" baseline="30000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12 </a:t>
            </a:r>
            <a:r>
              <a:rPr lang="zh-CN" altLang="en-US" b="1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城中只有荒凉，城门拆毁净尽。</a:t>
            </a:r>
            <a:br>
              <a:rPr lang="zh-CN" altLang="en-US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b="1" baseline="30000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13 </a:t>
            </a:r>
            <a:r>
              <a:rPr lang="zh-CN" altLang="en-US" b="1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在地上的万民中，必像打过的橄榄树，又像已摘的葡萄所剩无几。</a:t>
            </a:r>
            <a:br>
              <a:rPr lang="zh-CN" altLang="en-US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b="1" baseline="30000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14 </a:t>
            </a:r>
            <a:r>
              <a:rPr lang="zh-CN" altLang="en-US" b="1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这些人要高声欢呼。他们为耶和华的威严，从海那里扬起声来。</a:t>
            </a:r>
            <a:br>
              <a:rPr lang="zh-CN" altLang="en-US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b="1" baseline="30000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15 </a:t>
            </a:r>
            <a:r>
              <a:rPr lang="zh-CN" altLang="en-US" b="1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因此你们要在东方荣耀耶和华，在众海岛荣耀耶和华以色列神的名。</a:t>
            </a:r>
            <a:br>
              <a:rPr lang="zh-CN" altLang="en-US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b="1" baseline="30000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16 </a:t>
            </a:r>
            <a:r>
              <a:rPr lang="zh-CN" altLang="en-US" b="1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我们听见从地极有人歌唱，说，荣耀归于义人。</a:t>
            </a:r>
            <a:endParaRPr lang="en-US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4748EF-74AB-6B65-DDA8-EAEBE3480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32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F00BCA8-25F4-AB7F-A22D-3B67C8EA7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6BA0-BF77-43AC-894A-20AD8220B887}" type="datetime1">
              <a:rPr lang="en-US" smtClean="0"/>
              <a:pPr/>
              <a:t>7/1/2023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A515CF-D296-3B14-88D7-3A69F1734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8FAF7DFC-04AE-7356-E054-E1B6081B3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5201" y="647648"/>
            <a:ext cx="3606511" cy="547575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zh-TW" sz="1900" b="1" i="0" u="none" strike="noStrike" baseline="0" dirty="0">
                <a:solidFill>
                  <a:srgbClr val="21212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A </a:t>
            </a:r>
            <a:r>
              <a:rPr lang="zh-TW" altLang="en-US" sz="1900" b="1" i="0" u="none" strike="noStrike" baseline="0" dirty="0">
                <a:solidFill>
                  <a:srgbClr val="21212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神收割败坏的世界</a:t>
            </a:r>
            <a:endParaRPr lang="en-US" altLang="zh-TW" sz="1900" b="1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zh-TW" altLang="en-US" sz="1700" b="1" i="0" u="none" strike="noStrike" baseline="0" dirty="0">
                <a:solidFill>
                  <a:srgbClr val="21212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en-US" altLang="zh-TW" sz="1700" b="1" i="0" u="none" strike="noStrike" baseline="0" dirty="0">
                <a:solidFill>
                  <a:srgbClr val="21212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24:1-13</a:t>
            </a:r>
            <a:r>
              <a:rPr lang="zh-TW" altLang="en-US" sz="1700" b="1" i="0" u="none" strike="noStrike" baseline="0" dirty="0">
                <a:solidFill>
                  <a:srgbClr val="21212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，毁坏：</a:t>
            </a:r>
            <a:r>
              <a:rPr lang="en-US" altLang="zh-TW" sz="1700" b="1" i="0" u="none" strike="noStrike" baseline="0" dirty="0">
                <a:solidFill>
                  <a:srgbClr val="21212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1-12</a:t>
            </a:r>
            <a:r>
              <a:rPr lang="zh-TW" altLang="en-US" sz="1700" b="1" i="0" u="none" strike="noStrike" baseline="0" dirty="0">
                <a:solidFill>
                  <a:srgbClr val="21212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，筛选：</a:t>
            </a:r>
            <a:r>
              <a:rPr lang="en-US" altLang="zh-TW" sz="1700" b="1" i="0" u="none" strike="noStrike" baseline="0" dirty="0">
                <a:solidFill>
                  <a:srgbClr val="21212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13</a:t>
            </a:r>
            <a:r>
              <a:rPr lang="zh-TW" altLang="en-US" sz="1700" b="1" i="0" u="none" strike="noStrike" baseline="0" dirty="0">
                <a:solidFill>
                  <a:srgbClr val="21212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 </a:t>
            </a:r>
            <a:endParaRPr lang="en-US" altLang="zh-TW" sz="1700" b="1" i="0" u="none" strike="noStrike" baseline="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b="1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b="1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b="1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b="1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b="1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b="1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b="1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b="1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b="1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800" b="1" i="0" u="none" strike="noStrike" baseline="0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sz="1800" b="1" i="0" u="none" strike="noStrike" baseline="0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TW" sz="1900" b="1" i="0" u="none" strike="noStrike" baseline="0" dirty="0">
                <a:solidFill>
                  <a:srgbClr val="21212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B </a:t>
            </a:r>
            <a:r>
              <a:rPr lang="zh-TW" altLang="en-US" sz="1900" b="1" i="0" u="none" strike="noStrike" baseline="0" dirty="0">
                <a:solidFill>
                  <a:srgbClr val="21212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义人之歌（</a:t>
            </a:r>
            <a:r>
              <a:rPr lang="en-US" altLang="zh-TW" sz="1900" b="1" i="0" u="none" strike="noStrike" baseline="0" dirty="0">
                <a:solidFill>
                  <a:srgbClr val="21212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24:14-16a</a:t>
            </a:r>
            <a:r>
              <a:rPr lang="zh-TW" altLang="en-US" sz="1900" b="1" i="0" u="none" strike="noStrike" baseline="0" dirty="0">
                <a:solidFill>
                  <a:srgbClr val="21212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sz="1900" b="1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40188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324F1-A195-5B39-A45A-CDCFF5989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5144" y="136514"/>
            <a:ext cx="9371949" cy="405823"/>
          </a:xfrm>
        </p:spPr>
        <p:txBody>
          <a:bodyPr>
            <a:noAutofit/>
          </a:bodyPr>
          <a:lstStyle/>
          <a:p>
            <a:pPr algn="ctr"/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以赛亚书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24-27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章：末世审判和国度祝福</a:t>
            </a:r>
            <a:endParaRPr lang="en-US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85DB65-A2F3-B8CB-EF17-D87168AF3A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76099" y="647648"/>
            <a:ext cx="8034391" cy="58764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000" b="1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我却说，我消灭了，我消灭了，我有祸了。诡诈的行诡诈，诡诈的大行诡诈。</a:t>
            </a:r>
            <a:br>
              <a:rPr lang="zh-CN" altLang="en-US" sz="20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20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17 </a:t>
            </a:r>
            <a:r>
              <a:rPr lang="zh-CN" altLang="en-US" sz="2000" b="1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地上的居民哪，恐惧，陷坑，网罗，都临近你。</a:t>
            </a:r>
            <a:br>
              <a:rPr lang="zh-CN" altLang="en-US" sz="20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20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18 </a:t>
            </a:r>
            <a:r>
              <a:rPr lang="zh-CN" altLang="en-US" sz="2000" b="1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躲避恐惧声音的必坠入陷坑。从陷坑上来的必被网罗缠住。因为天上的窗户都开了，地的根基也震动了。</a:t>
            </a:r>
            <a:br>
              <a:rPr lang="zh-CN" altLang="en-US" sz="20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20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19 </a:t>
            </a:r>
            <a:r>
              <a:rPr lang="zh-CN" altLang="en-US" sz="2000" b="1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地全然破坏，尽都崩裂，大大地震动了。</a:t>
            </a:r>
            <a:br>
              <a:rPr lang="zh-CN" altLang="en-US" sz="20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20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20 </a:t>
            </a:r>
            <a:r>
              <a:rPr lang="zh-CN" altLang="en-US" sz="2000" b="1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地要东倒西歪，好像醉酒的人。又摇来摇去，好像吊床。罪过在其上沉重，必然塌陷，不能复起。</a:t>
            </a:r>
            <a:br>
              <a:rPr lang="zh-CN" altLang="en-US" sz="20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endParaRPr lang="en-US" altLang="zh-CN" sz="2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20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21 </a:t>
            </a:r>
            <a:r>
              <a:rPr lang="zh-CN" altLang="en-US" sz="2000" b="1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到那日耶和华在高处必惩罚高处的众军，在地上必惩罚地上的列王，</a:t>
            </a:r>
            <a:br>
              <a:rPr lang="zh-CN" altLang="en-US" sz="20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20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22 </a:t>
            </a:r>
            <a:r>
              <a:rPr lang="zh-CN" altLang="en-US" sz="2000" b="1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他们必被聚集，像囚犯被聚在牢狱中，并要囚在监牢里，多日之后便被讨罪。（或作眷顾）</a:t>
            </a:r>
            <a:br>
              <a:rPr lang="zh-CN" altLang="en-US" sz="20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20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23 </a:t>
            </a:r>
            <a:r>
              <a:rPr lang="zh-CN" altLang="en-US" sz="2000" b="1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那时月亮要蒙羞，日头要惭愧。因为万军之耶和华必在锡安山，在耶路撒冷作王。在敬畏他的长老面前，必有荣耀。</a:t>
            </a:r>
            <a:endParaRPr lang="en-US" sz="20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4748EF-74AB-6B65-DDA8-EAEBE3480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33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F00BCA8-25F4-AB7F-A22D-3B67C8EA7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6BA0-BF77-43AC-894A-20AD8220B887}" type="datetime1">
              <a:rPr lang="en-US" smtClean="0"/>
              <a:pPr/>
              <a:t>7/1/2023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A515CF-D296-3B14-88D7-3A69F1734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8FAF7DFC-04AE-7356-E054-E1B6081B3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5201" y="647648"/>
            <a:ext cx="3606511" cy="54757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C </a:t>
            </a:r>
            <a:r>
              <a:rPr lang="zh-CN" altLang="en-US" sz="1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消灭罪恶 </a:t>
            </a:r>
            <a:endParaRPr lang="en-US" altLang="zh-CN" sz="1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1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（</a:t>
            </a:r>
            <a:r>
              <a:rPr lang="en-US" altLang="zh-CN" sz="1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24</a:t>
            </a:r>
            <a:r>
              <a:rPr lang="zh-CN" altLang="en-US" sz="1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1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16b-20)</a:t>
            </a:r>
            <a:endParaRPr lang="en-US" altLang="zh-TW" sz="1800" b="0" i="0" u="none" strike="noStrike" baseline="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altLang="zh-TW" sz="1700" b="0" i="0" u="none" strike="noStrike" baseline="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1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D  </a:t>
            </a:r>
            <a:r>
              <a:rPr lang="zh-CN" altLang="en-US" sz="1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国度的等待 </a:t>
            </a:r>
            <a:endParaRPr lang="en-US" altLang="zh-CN" sz="1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1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（</a:t>
            </a:r>
            <a:r>
              <a:rPr lang="en-US" altLang="zh-CN" sz="1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24</a:t>
            </a:r>
            <a:r>
              <a:rPr lang="zh-CN" altLang="en-US" sz="1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1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21-23</a:t>
            </a:r>
            <a:r>
              <a:rPr lang="zh-CN" altLang="en-US" sz="1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sz="18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800" b="0" i="0" u="none" strike="noStrike" baseline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04675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324F1-A195-5B39-A45A-CDCFF5989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5144" y="136514"/>
            <a:ext cx="9371949" cy="405823"/>
          </a:xfrm>
        </p:spPr>
        <p:txBody>
          <a:bodyPr>
            <a:noAutofit/>
          </a:bodyPr>
          <a:lstStyle/>
          <a:p>
            <a:pPr algn="ctr"/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以赛亚书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24-27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章：末世审判和国度祝福</a:t>
            </a:r>
            <a:endParaRPr lang="en-US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85DB65-A2F3-B8CB-EF17-D87168AF3A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76099" y="647648"/>
            <a:ext cx="8034391" cy="58764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1800" b="1" baseline="30000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1800" b="1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耶和华啊，你是我的神。我要尊崇你，我要称赞你的名。因为你以忠信诚实行过奇妙的事。成就你古时所定的。</a:t>
            </a:r>
            <a:br>
              <a:rPr lang="zh-CN" altLang="en-US" sz="1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1800" b="1" baseline="30000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2 </a:t>
            </a:r>
            <a:r>
              <a:rPr lang="zh-CN" altLang="en-US" sz="1800" b="1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你使城变为乱堆，使坚固城变为荒场，使外邦人宫殿的城，不再为城，永远不再建造。</a:t>
            </a:r>
            <a:br>
              <a:rPr lang="zh-CN" altLang="en-US" sz="1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1800" b="1" baseline="30000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3 </a:t>
            </a:r>
            <a:r>
              <a:rPr lang="zh-CN" altLang="en-US" sz="1800" b="1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所以刚强的民，必荣耀你。强暴之国的城，必敬畏你。</a:t>
            </a:r>
            <a:br>
              <a:rPr lang="zh-CN" altLang="en-US" sz="1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1800" b="1" baseline="30000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4 </a:t>
            </a:r>
            <a:r>
              <a:rPr lang="zh-CN" altLang="en-US" sz="1800" b="1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因为当强暴人催逼人的时候，如同暴风直吹墙壁，你就作贫穷人的保障，作困乏人急难中的保障，作躲暴风之处，作避炎热的阴凉。</a:t>
            </a:r>
            <a:br>
              <a:rPr lang="zh-CN" altLang="en-US" sz="1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1800" b="1" baseline="30000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5 </a:t>
            </a:r>
            <a:r>
              <a:rPr lang="zh-CN" altLang="en-US" sz="1800" b="1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你要压制外邦人的喧哗，好像干燥地的热气下落，禁止强暴人的凯歌，好像热气被云影消化。</a:t>
            </a:r>
            <a:br>
              <a:rPr lang="zh-CN" altLang="en-US" sz="1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1800" b="1" baseline="30000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6 </a:t>
            </a:r>
            <a:r>
              <a:rPr lang="zh-CN" altLang="en-US" sz="1800" b="1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在这山上万军之耶和华，必为万民用肥甘设摆筵席，用陈酒和满髓的肥甘，并澄清的陈酒，设摆筵席。</a:t>
            </a:r>
            <a:br>
              <a:rPr lang="zh-CN" altLang="en-US" sz="1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1800" b="1" baseline="30000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7 </a:t>
            </a:r>
            <a:r>
              <a:rPr lang="zh-CN" altLang="en-US" sz="1800" b="1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他又必在这山上，除灭遮盖万民之物，和遮蔽万国蒙脸的帕子。</a:t>
            </a:r>
            <a:br>
              <a:rPr lang="zh-CN" altLang="en-US" sz="1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1800" b="1" baseline="30000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8 </a:t>
            </a:r>
            <a:r>
              <a:rPr lang="zh-CN" altLang="en-US" sz="1800" b="1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他已经吞灭死亡直到永远。主耶和华必擦去各人脸上的眼泪，又除掉普天下他百姓的羞辱。因为这是耶和华说的。</a:t>
            </a:r>
            <a:br>
              <a:rPr lang="zh-CN" altLang="en-US" sz="1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1800" b="1" baseline="30000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9 </a:t>
            </a:r>
            <a:r>
              <a:rPr lang="zh-CN" altLang="en-US" sz="1800" b="1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到那日人必说，看哪，这是我们的神。我们素来等候他，他必拯救我们，这是耶和华，我们素来等候他，我们必因他的救恩。欢喜快乐。</a:t>
            </a:r>
            <a:br>
              <a:rPr lang="zh-CN" altLang="en-US" sz="1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1800" b="1" baseline="30000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10 </a:t>
            </a:r>
            <a:r>
              <a:rPr lang="zh-CN" altLang="en-US" sz="1800" b="1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耶和华的手，必按在这山上。摩押人在所居之地必被践踏，好像干草被践踏在粪池的水中。</a:t>
            </a:r>
            <a:br>
              <a:rPr lang="zh-CN" altLang="en-US" sz="1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1800" b="1" baseline="30000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11 </a:t>
            </a:r>
            <a:r>
              <a:rPr lang="zh-CN" altLang="en-US" sz="1800" b="1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他必在其中伸开手，好像洑水的伸开手洑水一样。但耶和华必使他的骄傲，和他手所行的诡计，一并败落。</a:t>
            </a:r>
            <a:br>
              <a:rPr lang="zh-CN" altLang="en-US" sz="1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1800" b="1" baseline="30000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12 </a:t>
            </a:r>
            <a:r>
              <a:rPr lang="zh-CN" altLang="en-US" sz="1800" b="1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耶和华使你城上的坚固高台倾倒，拆平直到尘埃。</a:t>
            </a:r>
            <a:endParaRPr lang="en-US" sz="1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4748EF-74AB-6B65-DDA8-EAEBE3480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34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F00BCA8-25F4-AB7F-A22D-3B67C8EA7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6BA0-BF77-43AC-894A-20AD8220B887}" type="datetime1">
              <a:rPr lang="en-US" smtClean="0"/>
              <a:pPr/>
              <a:t>7/1/2023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A515CF-D296-3B14-88D7-3A69F1734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8FAF7DFC-04AE-7356-E054-E1B6081B3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5201" y="647648"/>
            <a:ext cx="3606511" cy="54757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</a:t>
            </a:r>
            <a:r>
              <a:rPr lang="en-US" altLang="zh-CN" sz="1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E  </a:t>
            </a:r>
            <a:r>
              <a:rPr lang="zh-CN" altLang="en-US" sz="1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荒城之歌   （</a:t>
            </a:r>
            <a:r>
              <a:rPr lang="en-US" altLang="zh-CN" sz="1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25</a:t>
            </a:r>
            <a:r>
              <a:rPr lang="zh-CN" altLang="en-US" sz="1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1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1-5</a:t>
            </a:r>
            <a:r>
              <a:rPr lang="zh-CN" altLang="en-US" sz="1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1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1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</a:t>
            </a:r>
            <a:endParaRPr lang="en-US" altLang="zh-TW" sz="1800" b="0" i="0" u="none" strike="noStrike" baseline="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altLang="zh-TW" sz="1700" b="0" i="0" u="none" strike="noStrike" baseline="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21212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</a:t>
            </a:r>
            <a:r>
              <a:rPr lang="en-US" sz="1800" b="1" dirty="0">
                <a:latin typeface="KaiTi" panose="02010609060101010101" pitchFamily="49" charset="-122"/>
                <a:ea typeface="KaiTi" panose="02010609060101010101" pitchFamily="49" charset="-122"/>
              </a:rPr>
              <a:t> F </a:t>
            </a:r>
            <a:r>
              <a:rPr lang="zh-CN" altLang="en-US" sz="1800" b="1" dirty="0">
                <a:latin typeface="KaiTi" panose="02010609060101010101" pitchFamily="49" charset="-122"/>
                <a:ea typeface="KaiTi" panose="02010609060101010101" pitchFamily="49" charset="-122"/>
              </a:rPr>
              <a:t>锡安的荣耀   </a:t>
            </a:r>
            <a:endParaRPr lang="en-US" altLang="zh-CN" sz="1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1800" b="1" dirty="0">
                <a:latin typeface="KaiTi" panose="02010609060101010101" pitchFamily="49" charset="-122"/>
                <a:ea typeface="KaiTi" panose="02010609060101010101" pitchFamily="49" charset="-122"/>
              </a:rPr>
              <a:t>       </a:t>
            </a:r>
            <a:r>
              <a:rPr lang="zh-CN" altLang="en-US" sz="1800" b="1" dirty="0">
                <a:latin typeface="KaiTi" panose="02010609060101010101" pitchFamily="49" charset="-122"/>
                <a:ea typeface="KaiTi" panose="02010609060101010101" pitchFamily="49" charset="-122"/>
              </a:rPr>
              <a:t> （</a:t>
            </a:r>
            <a:r>
              <a:rPr lang="en-US" altLang="zh-CN" sz="1800" b="1" dirty="0">
                <a:latin typeface="KaiTi" panose="02010609060101010101" pitchFamily="49" charset="-122"/>
                <a:ea typeface="KaiTi" panose="02010609060101010101" pitchFamily="49" charset="-122"/>
              </a:rPr>
              <a:t>25</a:t>
            </a:r>
            <a:r>
              <a:rPr lang="zh-CN" altLang="en-US" sz="1800" b="1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1800" b="1" dirty="0">
                <a:latin typeface="KaiTi" panose="02010609060101010101" pitchFamily="49" charset="-122"/>
                <a:ea typeface="KaiTi" panose="02010609060101010101" pitchFamily="49" charset="-122"/>
              </a:rPr>
              <a:t>6-12</a:t>
            </a:r>
            <a:r>
              <a:rPr lang="zh-CN" altLang="en-US" sz="18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sz="1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800" b="0" i="0" u="none" strike="noStrike" baseline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17946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324F1-A195-5B39-A45A-CDCFF5989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5144" y="136514"/>
            <a:ext cx="9371949" cy="405823"/>
          </a:xfrm>
        </p:spPr>
        <p:txBody>
          <a:bodyPr>
            <a:noAutofit/>
          </a:bodyPr>
          <a:lstStyle/>
          <a:p>
            <a:pPr algn="ctr"/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以赛亚书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24-27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章：末世审判和国度祝福</a:t>
            </a:r>
            <a:endParaRPr lang="en-US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85DB65-A2F3-B8CB-EF17-D87168AF3A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76099" y="647648"/>
            <a:ext cx="8034391" cy="58764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000" b="1" baseline="30000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000" b="1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当那日在犹大地人必唱这歌，说，我们有坚固的城。耶和华要将救恩定为城墙，为外郭。</a:t>
            </a:r>
            <a:br>
              <a:rPr lang="zh-CN" altLang="en-US" sz="20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20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2 </a:t>
            </a:r>
            <a:r>
              <a:rPr lang="zh-CN" altLang="en-US" sz="2000" b="1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敞开城门，使守信的义民得以进入。</a:t>
            </a:r>
            <a:br>
              <a:rPr lang="zh-CN" altLang="en-US" sz="20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20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3 </a:t>
            </a:r>
            <a:r>
              <a:rPr lang="zh-CN" altLang="en-US" sz="2000" b="1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坚心倚赖你的，你必保守他十分平安，因为他倚靠你。</a:t>
            </a:r>
            <a:br>
              <a:rPr lang="zh-CN" altLang="en-US" sz="20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20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4 </a:t>
            </a:r>
            <a:r>
              <a:rPr lang="zh-CN" altLang="en-US" sz="2000" b="1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你们当倚靠耶和华直到永远。因为耶和华是永久的磐石。</a:t>
            </a:r>
            <a:br>
              <a:rPr lang="zh-CN" altLang="en-US" sz="20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20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5 </a:t>
            </a:r>
            <a:r>
              <a:rPr lang="zh-CN" altLang="en-US" sz="2000" b="1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他使住高处的，与高城一并败落，将城拆毁，拆平直到尘埃。</a:t>
            </a:r>
            <a:br>
              <a:rPr lang="zh-CN" altLang="en-US" sz="20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20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6 </a:t>
            </a:r>
            <a:r>
              <a:rPr lang="zh-CN" altLang="en-US" sz="2000" b="1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要被脚践踏，就是被困苦人的脚，和穷乏人的脚践踏。</a:t>
            </a:r>
            <a:br>
              <a:rPr lang="zh-CN" altLang="en-US" sz="1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endParaRPr lang="en-US" sz="1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4748EF-74AB-6B65-DDA8-EAEBE3480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35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F00BCA8-25F4-AB7F-A22D-3B67C8EA7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6BA0-BF77-43AC-894A-20AD8220B887}" type="datetime1">
              <a:rPr lang="en-US" smtClean="0"/>
              <a:pPr/>
              <a:t>7/1/2023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A515CF-D296-3B14-88D7-3A69F1734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8FAF7DFC-04AE-7356-E054-E1B6081B3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5201" y="647648"/>
            <a:ext cx="3606511" cy="54757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</a:t>
            </a:r>
            <a:r>
              <a:rPr lang="en-US" altLang="zh-CN" sz="1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E’ </a:t>
            </a:r>
            <a:r>
              <a:rPr lang="zh-CN" altLang="en-US" sz="1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坚城之歌   （</a:t>
            </a:r>
            <a:r>
              <a:rPr lang="en-US" altLang="zh-CN" sz="1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25</a:t>
            </a:r>
            <a:r>
              <a:rPr lang="zh-CN" altLang="en-US" sz="1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1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1-5</a:t>
            </a:r>
            <a:r>
              <a:rPr lang="zh-CN" altLang="en-US" sz="1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1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1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</a:t>
            </a:r>
            <a:endParaRPr lang="en-US" altLang="zh-TW" sz="1800" b="0" i="0" u="none" strike="noStrike" baseline="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altLang="zh-TW" sz="1700" b="0" i="0" u="none" strike="noStrike" baseline="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800" b="0" i="0" u="none" strike="noStrike" baseline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17276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324F1-A195-5B39-A45A-CDCFF5989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5144" y="136514"/>
            <a:ext cx="9371949" cy="405823"/>
          </a:xfrm>
        </p:spPr>
        <p:txBody>
          <a:bodyPr>
            <a:noAutofit/>
          </a:bodyPr>
          <a:lstStyle/>
          <a:p>
            <a:pPr algn="ctr"/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以赛亚书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24-27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章：末世审判和国度祝福</a:t>
            </a:r>
            <a:endParaRPr lang="en-US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85DB65-A2F3-B8CB-EF17-D87168AF3A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76099" y="647648"/>
            <a:ext cx="8034391" cy="58764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16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7 </a:t>
            </a:r>
            <a:r>
              <a:rPr lang="zh-CN" altLang="en-US" sz="1600" b="1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义人的道，是正直的，你为正直的主，必修平义人的路。</a:t>
            </a:r>
            <a:br>
              <a:rPr lang="zh-CN" altLang="en-US" sz="16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16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8 </a:t>
            </a:r>
            <a:r>
              <a:rPr lang="zh-CN" altLang="en-US" sz="1600" b="1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耶和华啊，我们在你行审判的路上等候你。我们心里所羡慕的是你的名，就是你那可记念的名。</a:t>
            </a:r>
            <a:br>
              <a:rPr lang="zh-CN" altLang="en-US" sz="16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16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9 </a:t>
            </a:r>
            <a:r>
              <a:rPr lang="zh-CN" altLang="en-US" sz="1600" b="1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夜间我心中羡慕你。我里面的灵切切寻求你。因为你在世上行审判的时候，地上的居民就学习公义。</a:t>
            </a:r>
            <a:br>
              <a:rPr lang="zh-CN" altLang="en-US" sz="16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16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10 </a:t>
            </a:r>
            <a:r>
              <a:rPr lang="zh-CN" altLang="en-US" sz="1600" b="1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以恩惠待恶人，他仍不学习公义。在正直的地上，他必行事不义，也不注意耶和华的威严。</a:t>
            </a:r>
            <a:br>
              <a:rPr lang="zh-CN" altLang="en-US" sz="16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16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11 </a:t>
            </a:r>
            <a:r>
              <a:rPr lang="zh-CN" altLang="en-US" sz="1600" b="1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耶和华啊，你的手高举，他们仍然不看。却要看你为百姓发的热心，因而抱愧。并且有火烧灭你的敌人。</a:t>
            </a:r>
            <a:br>
              <a:rPr lang="zh-CN" altLang="en-US" sz="16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16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12 </a:t>
            </a:r>
            <a:r>
              <a:rPr lang="zh-CN" altLang="en-US" sz="1600" b="1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耶和华啊，你必派定我们得平安。因为我们所作的事，都是你给我们成就的。</a:t>
            </a:r>
            <a:br>
              <a:rPr lang="zh-CN" altLang="en-US" sz="16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16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13 </a:t>
            </a:r>
            <a:r>
              <a:rPr lang="zh-CN" altLang="en-US" sz="1600" b="1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耶和华我们的神啊，在你以外曾有别的主管辖我们，但我们专要倚靠你，提你的名。</a:t>
            </a:r>
            <a:br>
              <a:rPr lang="zh-CN" altLang="en-US" sz="16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16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14 </a:t>
            </a:r>
            <a:r>
              <a:rPr lang="zh-CN" altLang="en-US" sz="1600" b="1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他们死了，必不能再活。他们去世，必不能再起。因为你刑罚他们，毁灭他们，他们的名号就全然消灭。</a:t>
            </a:r>
            <a:br>
              <a:rPr lang="zh-CN" altLang="en-US" sz="16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16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15 </a:t>
            </a:r>
            <a:r>
              <a:rPr lang="zh-CN" altLang="en-US" sz="1600" b="1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耶和华啊，你增添国民，你增添国民。你得了荣耀，又扩张地的四境。</a:t>
            </a:r>
            <a:br>
              <a:rPr lang="zh-CN" altLang="en-US" sz="16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16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16 </a:t>
            </a:r>
            <a:r>
              <a:rPr lang="zh-CN" altLang="en-US" sz="1600" b="1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耶和华啊，他们在急难中寻求你。你的惩罚临到他们身上，他们就倾心吐胆祷告你。</a:t>
            </a:r>
            <a:br>
              <a:rPr lang="zh-CN" altLang="en-US" sz="16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16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17 </a:t>
            </a:r>
            <a:r>
              <a:rPr lang="zh-CN" altLang="en-US" sz="1600" b="1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妇人怀孕，临产疼痛，在痛苦之中喊叫，耶和华啊，我们在你面前，也是如此。</a:t>
            </a:r>
            <a:br>
              <a:rPr lang="zh-CN" altLang="en-US" sz="16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16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18 </a:t>
            </a:r>
            <a:r>
              <a:rPr lang="zh-CN" altLang="en-US" sz="1600" b="1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我们也曾怀孕疼痛，所产的竟像风一样，我们在地上未曾行什么拯救的事。世上的居民也未曾败落。</a:t>
            </a:r>
            <a:br>
              <a:rPr lang="zh-CN" altLang="en-US" sz="16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16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19 </a:t>
            </a:r>
            <a:r>
              <a:rPr lang="zh-CN" altLang="en-US" sz="1600" b="1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死人（原文作你的死人）要复活。尸首（原文作我的尸首）要兴起。睡在尘埃的啊，要醒起歌唱。因你的甘露好像菜蔬上的甘露，地也要交出死人来。</a:t>
            </a:r>
            <a:br>
              <a:rPr lang="zh-CN" altLang="en-US" sz="16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16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20 </a:t>
            </a:r>
            <a:r>
              <a:rPr lang="zh-CN" altLang="en-US" sz="1600" b="1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我的百姓啊，你们要来进入内室，关上门，隐藏片时，等到忿怒过去。</a:t>
            </a:r>
            <a:br>
              <a:rPr lang="zh-CN" altLang="en-US" sz="16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16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21 </a:t>
            </a:r>
            <a:r>
              <a:rPr lang="zh-CN" altLang="en-US" sz="1600" b="1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因为耶和华从他的居所出来，要刑罚地上居民的罪孽。地也必露出其中的血，不再掩盖被杀的人。</a:t>
            </a:r>
            <a:br>
              <a:rPr lang="zh-CN" altLang="en-US" sz="1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endParaRPr lang="en-US" sz="1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4748EF-74AB-6B65-DDA8-EAEBE3480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36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F00BCA8-25F4-AB7F-A22D-3B67C8EA7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6BA0-BF77-43AC-894A-20AD8220B887}" type="datetime1">
              <a:rPr lang="en-US" smtClean="0"/>
              <a:pPr/>
              <a:t>7/1/2023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A515CF-D296-3B14-88D7-3A69F1734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8FAF7DFC-04AE-7356-E054-E1B6081B3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5201" y="647648"/>
            <a:ext cx="3606511" cy="54757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</a:t>
            </a:r>
            <a:r>
              <a:rPr lang="en-US" altLang="zh-CN" sz="1800" b="1" dirty="0">
                <a:latin typeface="KaiTi" panose="02010609060101010101" pitchFamily="49" charset="-122"/>
                <a:ea typeface="KaiTi" panose="02010609060101010101" pitchFamily="49" charset="-122"/>
              </a:rPr>
              <a:t>D’</a:t>
            </a:r>
            <a:r>
              <a:rPr lang="zh-CN" altLang="en-US" sz="1800" b="1" dirty="0">
                <a:latin typeface="KaiTi" panose="02010609060101010101" pitchFamily="49" charset="-122"/>
                <a:ea typeface="KaiTi" panose="02010609060101010101" pitchFamily="49" charset="-122"/>
              </a:rPr>
              <a:t>公义的等待  （</a:t>
            </a:r>
            <a:r>
              <a:rPr lang="en-US" altLang="zh-CN" sz="1800" b="1" dirty="0">
                <a:latin typeface="KaiTi" panose="02010609060101010101" pitchFamily="49" charset="-122"/>
                <a:ea typeface="KaiTi" panose="02010609060101010101" pitchFamily="49" charset="-122"/>
              </a:rPr>
              <a:t>26</a:t>
            </a:r>
            <a:r>
              <a:rPr lang="zh-CN" altLang="en-US" sz="1800" b="1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1800" b="1" dirty="0">
                <a:latin typeface="KaiTi" panose="02010609060101010101" pitchFamily="49" charset="-122"/>
                <a:ea typeface="KaiTi" panose="02010609060101010101" pitchFamily="49" charset="-122"/>
              </a:rPr>
              <a:t>7-21</a:t>
            </a:r>
            <a:r>
              <a:rPr lang="zh-CN" altLang="en-US" sz="18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r>
              <a:rPr lang="zh-CN" altLang="en-US" sz="1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</a:t>
            </a:r>
            <a:endParaRPr lang="en-US" altLang="zh-TW" sz="1800" b="0" i="0" u="none" strike="noStrike" baseline="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altLang="zh-TW" sz="1700" b="0" i="0" u="none" strike="noStrike" baseline="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800" b="0" i="0" u="none" strike="noStrike" baseline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70474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324F1-A195-5B39-A45A-CDCFF5989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5144" y="136514"/>
            <a:ext cx="9371949" cy="405823"/>
          </a:xfrm>
        </p:spPr>
        <p:txBody>
          <a:bodyPr>
            <a:noAutofit/>
          </a:bodyPr>
          <a:lstStyle/>
          <a:p>
            <a:pPr algn="ctr"/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以赛亚书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24-27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章：末世审判和国度祝福</a:t>
            </a:r>
            <a:endParaRPr lang="en-US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85DB65-A2F3-B8CB-EF17-D87168AF3A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76099" y="647648"/>
            <a:ext cx="8034391" cy="58764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18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1800" b="1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到那日，耶和华必用他刚硬有力的大刀，刑罚鳄鱼，就是那快行的蛇，刑罚鳄鱼，就是那曲行的蛇。并杀海中的大鱼。</a:t>
            </a:r>
            <a:br>
              <a:rPr lang="zh-CN" altLang="en-US" sz="18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18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2 </a:t>
            </a:r>
            <a:r>
              <a:rPr lang="zh-CN" altLang="en-US" sz="1800" b="1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当那日有出酒的葡萄园。你们要指这园唱歌，说，</a:t>
            </a:r>
            <a:br>
              <a:rPr lang="zh-CN" altLang="en-US" sz="18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18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3 </a:t>
            </a:r>
            <a:r>
              <a:rPr lang="zh-CN" altLang="en-US" sz="1800" b="1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我耶和华是看守葡萄园的，我必时刻浇灌，昼夜看守，免得有人损害。</a:t>
            </a:r>
            <a:br>
              <a:rPr lang="zh-CN" altLang="en-US" sz="18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18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4 </a:t>
            </a:r>
            <a:r>
              <a:rPr lang="zh-CN" altLang="en-US" sz="1800" b="1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我心中不存忿怒。惟愿荆棘蒺藜与我交战，我就勇往直前，把他一同焚烧。</a:t>
            </a:r>
            <a:br>
              <a:rPr lang="zh-CN" altLang="en-US" sz="18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18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5 </a:t>
            </a:r>
            <a:r>
              <a:rPr lang="zh-CN" altLang="en-US" sz="1800" b="1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不然，让他持住我的能力，使他与我和好。愿他与我和好。</a:t>
            </a:r>
            <a:br>
              <a:rPr lang="zh-CN" altLang="en-US" sz="18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18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6 </a:t>
            </a:r>
            <a:r>
              <a:rPr lang="zh-CN" altLang="en-US" sz="1800" b="1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将来雅各要扎根，以色列要发芽开花。他们的果实，必充满世界。</a:t>
            </a:r>
            <a:br>
              <a:rPr lang="zh-CN" altLang="en-US" sz="18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18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7 </a:t>
            </a:r>
            <a:r>
              <a:rPr lang="zh-CN" altLang="en-US" sz="1800" b="1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主击打他们，岂像击打那些击打他们的人吗？他们被杀戮，岂像被他们所杀戮的吗？</a:t>
            </a:r>
            <a:br>
              <a:rPr lang="zh-CN" altLang="en-US" sz="18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18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8 </a:t>
            </a:r>
            <a:r>
              <a:rPr lang="zh-CN" altLang="en-US" sz="1800" b="1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你打发他们去，是相机宜与他们相争。刮东风的日子，就用暴风将他们逐去。</a:t>
            </a:r>
            <a:br>
              <a:rPr lang="zh-CN" altLang="en-US" sz="18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18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9 </a:t>
            </a:r>
            <a:r>
              <a:rPr lang="zh-CN" altLang="en-US" sz="1800" b="1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所以雅各的罪孽得赦免，他的罪过得除掉的果效，全在乎此。就是他叫祭坛的石头，变为打碎的灰石，以致木偶和日像，不再立起。</a:t>
            </a:r>
            <a:br>
              <a:rPr lang="zh-CN" altLang="en-US" sz="18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18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10 </a:t>
            </a:r>
            <a:r>
              <a:rPr lang="zh-CN" altLang="en-US" sz="1800" b="1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因为坚固城变为凄凉，成了撇下离弃的居所，像旷野一样，牛犊必在那里吃草，在那里躺卧，并吃尽其中的树枝。</a:t>
            </a:r>
            <a:br>
              <a:rPr lang="zh-CN" altLang="en-US" sz="18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18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11 </a:t>
            </a:r>
            <a:r>
              <a:rPr lang="zh-CN" altLang="en-US" sz="1800" b="1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枝条枯干，必被折断。妇女要来，点火烧着，因为这百姓蒙昧无知，所以创造他们的，必不怜恤他们，造成他们的，也不施恩与他们。</a:t>
            </a:r>
            <a:br>
              <a:rPr lang="zh-CN" altLang="en-US" sz="18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18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12 </a:t>
            </a:r>
            <a:r>
              <a:rPr lang="zh-CN" altLang="en-US" sz="1800" b="1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以色列人哪，到那日，耶和华必从大河，直到埃及小河，将你们一一地收集，如同人打树拾果一样。</a:t>
            </a:r>
            <a:br>
              <a:rPr lang="zh-CN" altLang="en-US" sz="18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18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13 </a:t>
            </a:r>
            <a:r>
              <a:rPr lang="zh-CN" altLang="en-US" sz="1800" b="1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当那日，必大发角声。在亚述地将要灭亡的，并在埃及地被赶散的，都要来。他们就在耶路撒冷圣山上敬拜耶和华。</a:t>
            </a:r>
            <a:br>
              <a:rPr lang="zh-CN" altLang="en-US" sz="1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endParaRPr lang="en-US" sz="1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4748EF-74AB-6B65-DDA8-EAEBE3480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37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F00BCA8-25F4-AB7F-A22D-3B67C8EA7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6BA0-BF77-43AC-894A-20AD8220B887}" type="datetime1">
              <a:rPr lang="en-US" smtClean="0"/>
              <a:pPr/>
              <a:t>7/1/2023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A515CF-D296-3B14-88D7-3A69F1734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8FAF7DFC-04AE-7356-E054-E1B6081B3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5201" y="647648"/>
            <a:ext cx="3606511" cy="54757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</a:t>
            </a:r>
            <a:r>
              <a:rPr lang="en-US" altLang="zh-CN" sz="1800" b="1" dirty="0">
                <a:latin typeface="KaiTi" panose="02010609060101010101" pitchFamily="49" charset="-122"/>
                <a:ea typeface="KaiTi" panose="02010609060101010101" pitchFamily="49" charset="-122"/>
              </a:rPr>
              <a:t>C’</a:t>
            </a:r>
            <a:r>
              <a:rPr lang="zh-CN" altLang="en-US" sz="1800" b="1" dirty="0">
                <a:latin typeface="KaiTi" panose="02010609060101010101" pitchFamily="49" charset="-122"/>
                <a:ea typeface="KaiTi" panose="02010609060101010101" pitchFamily="49" charset="-122"/>
              </a:rPr>
              <a:t>消灭罪恶 （</a:t>
            </a:r>
            <a:r>
              <a:rPr lang="en-US" altLang="zh-CN" sz="1800" b="1" dirty="0">
                <a:latin typeface="KaiTi" panose="02010609060101010101" pitchFamily="49" charset="-122"/>
                <a:ea typeface="KaiTi" panose="02010609060101010101" pitchFamily="49" charset="-122"/>
              </a:rPr>
              <a:t>27</a:t>
            </a:r>
            <a:r>
              <a:rPr lang="zh-CN" altLang="en-US" sz="1800" b="1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1800" b="1" dirty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18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1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TW" sz="1800" b="1" i="0" u="none" strike="noStrike" baseline="0" dirty="0">
                <a:solidFill>
                  <a:srgbClr val="21212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1800" b="1" dirty="0">
                <a:latin typeface="KaiTi" panose="02010609060101010101" pitchFamily="49" charset="-122"/>
                <a:ea typeface="KaiTi" panose="02010609060101010101" pitchFamily="49" charset="-122"/>
              </a:rPr>
              <a:t>B’</a:t>
            </a:r>
            <a:r>
              <a:rPr lang="zh-CN" altLang="en-US" sz="1800" b="1" dirty="0">
                <a:latin typeface="KaiTi" panose="02010609060101010101" pitchFamily="49" charset="-122"/>
                <a:ea typeface="KaiTi" panose="02010609060101010101" pitchFamily="49" charset="-122"/>
              </a:rPr>
              <a:t>余民之歌（</a:t>
            </a:r>
            <a:r>
              <a:rPr lang="en-US" altLang="zh-CN" sz="1800" b="1" dirty="0">
                <a:latin typeface="KaiTi" panose="02010609060101010101" pitchFamily="49" charset="-122"/>
                <a:ea typeface="KaiTi" panose="02010609060101010101" pitchFamily="49" charset="-122"/>
              </a:rPr>
              <a:t>27</a:t>
            </a:r>
            <a:r>
              <a:rPr lang="zh-CN" altLang="en-US" sz="1800" b="1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1800" b="1" dirty="0">
                <a:latin typeface="KaiTi" panose="02010609060101010101" pitchFamily="49" charset="-122"/>
                <a:ea typeface="KaiTi" panose="02010609060101010101" pitchFamily="49" charset="-122"/>
              </a:rPr>
              <a:t>2-6</a:t>
            </a:r>
            <a:r>
              <a:rPr lang="zh-CN" altLang="en-US" sz="18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TW" sz="1800" b="0" i="0" u="none" strike="noStrike" baseline="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altLang="zh-TW" sz="1700" b="0" i="0" u="none" strike="noStrike" baseline="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1800" b="1" dirty="0">
                <a:latin typeface="KaiTi" panose="02010609060101010101" pitchFamily="49" charset="-122"/>
                <a:ea typeface="KaiTi" panose="02010609060101010101" pitchFamily="49" charset="-122"/>
              </a:rPr>
              <a:t>A’</a:t>
            </a:r>
            <a:r>
              <a:rPr lang="zh-CN" altLang="en-US" sz="1800" b="1" dirty="0">
                <a:latin typeface="KaiTi" panose="02010609060101010101" pitchFamily="49" charset="-122"/>
                <a:ea typeface="KaiTi" panose="02010609060101010101" pitchFamily="49" charset="-122"/>
              </a:rPr>
              <a:t>神收割败坏的人（</a:t>
            </a:r>
            <a:r>
              <a:rPr lang="en-US" altLang="zh-CN" sz="1800" b="1" dirty="0">
                <a:latin typeface="KaiTi" panose="02010609060101010101" pitchFamily="49" charset="-122"/>
                <a:ea typeface="KaiTi" panose="02010609060101010101" pitchFamily="49" charset="-122"/>
              </a:rPr>
              <a:t>27</a:t>
            </a:r>
            <a:r>
              <a:rPr lang="zh-CN" altLang="en-US" sz="1800" b="1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1800" b="1" dirty="0">
                <a:latin typeface="KaiTi" panose="02010609060101010101" pitchFamily="49" charset="-122"/>
                <a:ea typeface="KaiTi" panose="02010609060101010101" pitchFamily="49" charset="-122"/>
              </a:rPr>
              <a:t>7-13</a:t>
            </a:r>
            <a:r>
              <a:rPr lang="zh-CN" altLang="en-US" sz="18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sz="1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800" b="0" i="0" u="none" strike="noStrike" baseline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97651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75DD1-8A7B-8AA7-D14C-1C740CD3E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0954" y="2743200"/>
            <a:ext cx="6949440" cy="1749706"/>
          </a:xfrm>
        </p:spPr>
        <p:txBody>
          <a:bodyPr>
            <a:normAutofit/>
          </a:bodyPr>
          <a:lstStyle/>
          <a:p>
            <a:pPr algn="ctr"/>
            <a:r>
              <a:rPr lang="zh-CN" altLang="en-US" sz="4800" b="1" dirty="0">
                <a:latin typeface="LiSu" panose="02010509060101010101" pitchFamily="49" charset="-122"/>
                <a:ea typeface="LiSu" panose="02010509060101010101" pitchFamily="49" charset="-122"/>
              </a:rPr>
              <a:t>以赛亚书 </a:t>
            </a:r>
            <a:r>
              <a:rPr lang="en-US" altLang="zh-CN" sz="4800" b="1" dirty="0">
                <a:latin typeface="LiSu" panose="02010509060101010101" pitchFamily="49" charset="-122"/>
                <a:ea typeface="LiSu" panose="02010509060101010101" pitchFamily="49" charset="-122"/>
              </a:rPr>
              <a:t>28-31</a:t>
            </a:r>
            <a:r>
              <a:rPr lang="zh-CN" altLang="en-US" sz="4800" b="1" dirty="0">
                <a:latin typeface="LiSu" panose="02010509060101010101" pitchFamily="49" charset="-122"/>
                <a:ea typeface="LiSu" panose="02010509060101010101" pitchFamily="49" charset="-122"/>
              </a:rPr>
              <a:t>章</a:t>
            </a:r>
            <a:br>
              <a:rPr lang="en-US" altLang="zh-CN" sz="4800" b="1" dirty="0"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zh-CN" altLang="en-US" sz="4800" b="1" dirty="0">
                <a:latin typeface="LiSu" panose="02010509060101010101" pitchFamily="49" charset="-122"/>
                <a:ea typeface="LiSu" panose="02010509060101010101" pitchFamily="49" charset="-122"/>
              </a:rPr>
              <a:t>警告犹大当下</a:t>
            </a:r>
            <a:endParaRPr lang="en-US" sz="4800" b="1" dirty="0">
              <a:latin typeface="LiSu" panose="02010509060101010101" pitchFamily="49" charset="-122"/>
              <a:ea typeface="LiSu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55737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419" y="69557"/>
            <a:ext cx="9426910" cy="528714"/>
          </a:xfrm>
        </p:spPr>
        <p:txBody>
          <a:bodyPr>
            <a:normAutofit/>
          </a:bodyPr>
          <a:lstStyle/>
          <a:p>
            <a:pPr algn="ctr"/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以赛亚书</a:t>
            </a:r>
            <a:r>
              <a:rPr lang="en-US" altLang="zh-CN" sz="2000" dirty="0">
                <a:latin typeface="DengXian" panose="02010600030101010101" pitchFamily="2" charset="-122"/>
                <a:ea typeface="DengXian" panose="02010600030101010101" pitchFamily="2" charset="-122"/>
              </a:rPr>
              <a:t>28-31</a:t>
            </a:r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章：神是人唯一的依靠</a:t>
            </a:r>
            <a:endParaRPr lang="en-US" sz="20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39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7/1/2023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C2A94A17-E7C1-5BFD-218F-29757BCAA1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066829"/>
              </p:ext>
            </p:extLst>
          </p:nvPr>
        </p:nvGraphicFramePr>
        <p:xfrm>
          <a:off x="1637715" y="1017613"/>
          <a:ext cx="9787147" cy="263976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2882914">
                  <a:extLst>
                    <a:ext uri="{9D8B030D-6E8A-4147-A177-3AD203B41FA5}">
                      <a16:colId xmlns:a16="http://schemas.microsoft.com/office/drawing/2014/main" val="2572506589"/>
                    </a:ext>
                  </a:extLst>
                </a:gridCol>
                <a:gridCol w="6904233">
                  <a:extLst>
                    <a:ext uri="{9D8B030D-6E8A-4147-A177-3AD203B41FA5}">
                      <a16:colId xmlns:a16="http://schemas.microsoft.com/office/drawing/2014/main" val="2371287929"/>
                    </a:ext>
                  </a:extLst>
                </a:gridCol>
              </a:tblGrid>
              <a:tr h="56496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28</a:t>
                      </a:r>
                      <a:r>
                        <a:rPr lang="zh-CN" altLang="en-US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：</a:t>
                      </a:r>
                      <a:r>
                        <a:rPr lang="en-US" altLang="zh-CN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1—-29</a:t>
                      </a:r>
                      <a:r>
                        <a:rPr lang="zh-CN" altLang="en-US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：</a:t>
                      </a:r>
                      <a:r>
                        <a:rPr lang="en-US" altLang="zh-CN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14</a:t>
                      </a:r>
                      <a:endParaRPr lang="en-US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祸哉</a:t>
                      </a:r>
                      <a:r>
                        <a:rPr lang="en-US" altLang="zh-CN" sz="2800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—</a:t>
                      </a:r>
                      <a:r>
                        <a:rPr lang="zh-CN" altLang="en-US" sz="2800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以法莲</a:t>
                      </a:r>
                      <a:endParaRPr lang="en-US" altLang="zh-CN" sz="2800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  <a:p>
                      <a:pPr algn="ctr"/>
                      <a:r>
                        <a:rPr lang="zh-CN" altLang="en-US" sz="2800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唉亚利伊勒</a:t>
                      </a:r>
                      <a:endParaRPr lang="en-US" sz="2800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997725"/>
                  </a:ext>
                </a:extLst>
              </a:tr>
              <a:tr h="56496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29</a:t>
                      </a:r>
                      <a:r>
                        <a:rPr lang="zh-CN" altLang="en-US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：</a:t>
                      </a:r>
                      <a:r>
                        <a:rPr lang="en-US" altLang="zh-CN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15--24</a:t>
                      </a:r>
                      <a:endParaRPr lang="en-US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祸哉</a:t>
                      </a:r>
                      <a:r>
                        <a:rPr lang="en-US" altLang="zh-CN" sz="2800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--</a:t>
                      </a:r>
                      <a:r>
                        <a:rPr lang="zh-CN" altLang="en-US" sz="2800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暗中行事者</a:t>
                      </a:r>
                      <a:endParaRPr lang="en-US" sz="2800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5147930"/>
                  </a:ext>
                </a:extLst>
              </a:tr>
              <a:tr h="56496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30</a:t>
                      </a:r>
                      <a:r>
                        <a:rPr lang="zh-CN" altLang="en-US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：</a:t>
                      </a:r>
                      <a:r>
                        <a:rPr lang="en-US" altLang="zh-CN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1--33</a:t>
                      </a:r>
                      <a:endParaRPr lang="en-US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祸哉</a:t>
                      </a:r>
                      <a:r>
                        <a:rPr lang="en-US" altLang="zh-CN" sz="2800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--</a:t>
                      </a:r>
                      <a:r>
                        <a:rPr lang="zh-CN" altLang="en-US" sz="2800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悖逆的儿女</a:t>
                      </a:r>
                      <a:endParaRPr lang="en-US" sz="2800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4636803"/>
                  </a:ext>
                </a:extLst>
              </a:tr>
              <a:tr h="56496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31</a:t>
                      </a:r>
                      <a:r>
                        <a:rPr lang="zh-CN" altLang="en-US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：</a:t>
                      </a:r>
                      <a:r>
                        <a:rPr lang="en-US" altLang="zh-CN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1--9</a:t>
                      </a:r>
                      <a:endParaRPr lang="en-US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祸哉</a:t>
                      </a:r>
                      <a:r>
                        <a:rPr lang="en-US" altLang="zh-CN" sz="2800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--</a:t>
                      </a:r>
                      <a:r>
                        <a:rPr lang="zh-CN" altLang="en-US" sz="2800" dirty="0"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下埃及求帮助的</a:t>
                      </a:r>
                      <a:endParaRPr lang="en-US" sz="2800" dirty="0">
                        <a:latin typeface="LiSu" panose="02010509060101010101" pitchFamily="49" charset="-122"/>
                        <a:ea typeface="LiSu" panose="020105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99104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2816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8957" y="154726"/>
            <a:ext cx="4633646" cy="407982"/>
          </a:xfrm>
        </p:spPr>
        <p:txBody>
          <a:bodyPr>
            <a:normAutofit/>
          </a:bodyPr>
          <a:lstStyle/>
          <a:p>
            <a:pPr algn="ctr"/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先知</a:t>
            </a:r>
            <a:endParaRPr lang="en-US" sz="20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917" y="562708"/>
            <a:ext cx="11236166" cy="51888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CN" altLang="en-US" sz="2800" b="1" i="0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我们并有先知更确的预言，如同灯照在暗处。你们在这预言上留意，直等到天发亮晨星在你们心里出现的时候，才是好的。第一要紧的，该知道经上所有的预言，没有可随私意解说的。因为预言从来没有出于人意的，乃是人被圣灵感动说出神的话来。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（彼得后书 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19-21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7/1/2023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099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324F1-A195-5B39-A45A-CDCFF5989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5144" y="136514"/>
            <a:ext cx="9371949" cy="405823"/>
          </a:xfrm>
        </p:spPr>
        <p:txBody>
          <a:bodyPr>
            <a:noAutofit/>
          </a:bodyPr>
          <a:lstStyle/>
          <a:p>
            <a:pPr algn="ctr"/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以赛亚书</a:t>
            </a:r>
            <a:r>
              <a:rPr lang="en-US" altLang="zh-CN" sz="2000" dirty="0">
                <a:latin typeface="DengXian" panose="02010600030101010101" pitchFamily="2" charset="-122"/>
                <a:ea typeface="DengXian" panose="02010600030101010101" pitchFamily="2" charset="-122"/>
              </a:rPr>
              <a:t>28:1-29:14</a:t>
            </a:r>
            <a:endParaRPr lang="en-US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85DB65-A2F3-B8CB-EF17-D87168AF3A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76099" y="647648"/>
            <a:ext cx="8034391" cy="58764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18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000" b="1" i="0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祸哉，以法莲的酒徒，住在肥美谷的山上，他们心里高傲，以所夸的为冠冕，犹如将残之花。</a:t>
            </a:r>
            <a:endParaRPr lang="en-US" altLang="zh-CN" sz="2000" b="1" i="0" dirty="0">
              <a:solidFill>
                <a:srgbClr val="222222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2000" b="1" dirty="0">
              <a:solidFill>
                <a:srgbClr val="22222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2000" b="1" i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16 </a:t>
            </a:r>
            <a:r>
              <a:rPr lang="zh-CN" altLang="en-US" sz="2000" b="1" i="0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所以主耶和华如此说，看哪，我在锡安放一块石头，作为根基，是试验过的石头，是稳固根基，宝贵的房角石，信靠的人必不着急。</a:t>
            </a:r>
            <a:endParaRPr lang="en-US" altLang="zh-CN" sz="2000" b="1" i="0" dirty="0">
              <a:solidFill>
                <a:srgbClr val="222222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2000" b="1" dirty="0">
              <a:solidFill>
                <a:srgbClr val="22222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20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000" b="1" i="0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唉，亚利伊勒，亚利伊勒，大卫安营的城。任凭你年上加年，节期照常周流。</a:t>
            </a:r>
            <a:br>
              <a:rPr lang="zh-CN" altLang="en-US" sz="20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2000" b="1" i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2 </a:t>
            </a:r>
            <a:r>
              <a:rPr lang="zh-CN" altLang="en-US" sz="2000" b="1" i="0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我终必使亚利伊勒困难。他必悲伤哀号，我却仍以他为亚利伊勒。</a:t>
            </a:r>
            <a:endParaRPr lang="en-US" sz="2000" b="1" dirty="0">
              <a:solidFill>
                <a:srgbClr val="22222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4748EF-74AB-6B65-DDA8-EAEBE3480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40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F00BCA8-25F4-AB7F-A22D-3B67C8EA7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6BA0-BF77-43AC-894A-20AD8220B887}" type="datetime1">
              <a:rPr lang="en-US" smtClean="0"/>
              <a:pPr/>
              <a:t>7/1/2023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A515CF-D296-3B14-88D7-3A69F1734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8FAF7DFC-04AE-7356-E054-E1B6081B3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5201" y="647648"/>
            <a:ext cx="3606511" cy="54757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000" b="1" dirty="0">
                <a:latin typeface="KaiTi" panose="02010609060101010101" pitchFamily="49" charset="-122"/>
                <a:ea typeface="KaiTi" panose="02010609060101010101" pitchFamily="49" charset="-122"/>
              </a:rPr>
              <a:t>祸哉</a:t>
            </a:r>
            <a:r>
              <a:rPr lang="en-US" altLang="zh-CN" sz="2000" b="1" dirty="0">
                <a:latin typeface="KaiTi" panose="02010609060101010101" pitchFamily="49" charset="-122"/>
                <a:ea typeface="KaiTi" panose="02010609060101010101" pitchFamily="49" charset="-122"/>
              </a:rPr>
              <a:t>—</a:t>
            </a:r>
            <a:r>
              <a:rPr lang="zh-CN" altLang="en-US" sz="2000" b="1" dirty="0">
                <a:latin typeface="KaiTi" panose="02010609060101010101" pitchFamily="49" charset="-122"/>
                <a:ea typeface="KaiTi" panose="02010609060101010101" pitchFamily="49" charset="-122"/>
              </a:rPr>
              <a:t>以法莲</a:t>
            </a:r>
            <a:endParaRPr lang="en-US" altLang="zh-CN" sz="2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TW" sz="1800" b="1" i="0" u="none" strike="noStrike" baseline="0" dirty="0">
                <a:solidFill>
                  <a:srgbClr val="21212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(28:1) </a:t>
            </a:r>
            <a:endParaRPr lang="en-US" altLang="zh-TW" sz="1700" b="0" i="0" u="none" strike="noStrike" baseline="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sz="1800" b="1" dirty="0">
                <a:latin typeface="KaiTi" panose="02010609060101010101" pitchFamily="49" charset="-122"/>
                <a:ea typeface="KaiTi" panose="02010609060101010101" pitchFamily="49" charset="-122"/>
              </a:rPr>
              <a:t>(28:16)</a:t>
            </a: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000" b="1" dirty="0">
                <a:latin typeface="KaiTi" panose="02010609060101010101" pitchFamily="49" charset="-122"/>
                <a:ea typeface="KaiTi" panose="02010609060101010101" pitchFamily="49" charset="-122"/>
              </a:rPr>
              <a:t>唉亚利伊勒</a:t>
            </a:r>
            <a:endParaRPr lang="en-US" sz="2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21212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(29:1-2)</a:t>
            </a: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800" b="0" i="0" u="none" strike="noStrike" baseline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12283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324F1-A195-5B39-A45A-CDCFF5989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5144" y="136514"/>
            <a:ext cx="9371949" cy="405823"/>
          </a:xfrm>
        </p:spPr>
        <p:txBody>
          <a:bodyPr>
            <a:noAutofit/>
          </a:bodyPr>
          <a:lstStyle/>
          <a:p>
            <a:pPr algn="ctr"/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以赛亚书</a:t>
            </a:r>
            <a:r>
              <a:rPr lang="en-US" altLang="zh-CN" sz="2000" dirty="0">
                <a:latin typeface="DengXian" panose="02010600030101010101" pitchFamily="2" charset="-122"/>
                <a:ea typeface="DengXian" panose="02010600030101010101" pitchFamily="2" charset="-122"/>
              </a:rPr>
              <a:t>29:15-24</a:t>
            </a:r>
            <a:endParaRPr lang="en-US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85DB65-A2F3-B8CB-EF17-D87168AF3A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76099" y="647648"/>
            <a:ext cx="8034391" cy="58764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0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15 </a:t>
            </a:r>
            <a:r>
              <a:rPr lang="zh-CN" altLang="en-US" sz="2000" b="1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祸哉，那些向耶和华深藏谋略的，又在暗中行事，说，谁看见我们呢？谁知道我们呢？</a:t>
            </a:r>
            <a:br>
              <a:rPr lang="zh-CN" altLang="en-US" sz="20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20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16 </a:t>
            </a:r>
            <a:r>
              <a:rPr lang="zh-CN" altLang="en-US" sz="2000" b="1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你们把事颠倒了，岂可看窑匠如泥吗？被制作的物，岂可论制作物的说，他没有制作我。或是被创造的物论造物的说，他没有聪明？</a:t>
            </a:r>
            <a:endParaRPr lang="en-US" sz="2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altLang="zh-CN" sz="2000" b="1" i="1" baseline="30000" dirty="0"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altLang="zh-CN" sz="2000" b="1" i="1" baseline="300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4748EF-74AB-6B65-DDA8-EAEBE3480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41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F00BCA8-25F4-AB7F-A22D-3B67C8EA7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6BA0-BF77-43AC-894A-20AD8220B887}" type="datetime1">
              <a:rPr lang="en-US" smtClean="0"/>
              <a:pPr/>
              <a:t>7/1/2023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A515CF-D296-3B14-88D7-3A69F1734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8FAF7DFC-04AE-7356-E054-E1B6081B3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5201" y="647648"/>
            <a:ext cx="3606511" cy="54757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000" b="1" dirty="0">
                <a:latin typeface="KaiTi" panose="02010609060101010101" pitchFamily="49" charset="-122"/>
                <a:ea typeface="KaiTi" panose="02010609060101010101" pitchFamily="49" charset="-122"/>
              </a:rPr>
              <a:t>祸哉</a:t>
            </a:r>
            <a:r>
              <a:rPr lang="en-US" altLang="zh-CN" sz="2000" b="1" dirty="0">
                <a:latin typeface="KaiTi" panose="02010609060101010101" pitchFamily="49" charset="-122"/>
                <a:ea typeface="KaiTi" panose="02010609060101010101" pitchFamily="49" charset="-122"/>
              </a:rPr>
              <a:t>--</a:t>
            </a:r>
            <a:r>
              <a:rPr lang="zh-CN" altLang="en-US" sz="2000" b="1" dirty="0">
                <a:latin typeface="KaiTi" panose="02010609060101010101" pitchFamily="49" charset="-122"/>
                <a:ea typeface="KaiTi" panose="02010609060101010101" pitchFamily="49" charset="-122"/>
              </a:rPr>
              <a:t>暗中行事者</a:t>
            </a:r>
            <a:endParaRPr lang="en-US" sz="2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TW" sz="1800" b="1" i="0" u="none" strike="noStrike" baseline="0" dirty="0">
                <a:solidFill>
                  <a:srgbClr val="21212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(29:15-16) </a:t>
            </a:r>
            <a:endParaRPr lang="en-US" altLang="zh-TW" sz="1700" b="0" i="0" u="none" strike="noStrike" baseline="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800" b="0" i="0" u="none" strike="noStrike" baseline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04054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324F1-A195-5B39-A45A-CDCFF5989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5144" y="136514"/>
            <a:ext cx="9371949" cy="405823"/>
          </a:xfrm>
        </p:spPr>
        <p:txBody>
          <a:bodyPr>
            <a:noAutofit/>
          </a:bodyPr>
          <a:lstStyle/>
          <a:p>
            <a:pPr algn="ctr"/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以赛亚书</a:t>
            </a:r>
            <a:r>
              <a:rPr lang="en-US" altLang="zh-CN" sz="2000" dirty="0">
                <a:latin typeface="DengXian" panose="02010600030101010101" pitchFamily="2" charset="-122"/>
                <a:ea typeface="DengXian" panose="02010600030101010101" pitchFamily="2" charset="-122"/>
              </a:rPr>
              <a:t>30:1-33</a:t>
            </a:r>
            <a:endParaRPr lang="en-US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85DB65-A2F3-B8CB-EF17-D87168AF3A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76099" y="647648"/>
            <a:ext cx="8034391" cy="58764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0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000" b="1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耶和华说，祸哉，这悖逆的儿女。他们同谋，却不由于我，结盟，却不由于我的灵，以至罪上加罪。</a:t>
            </a:r>
            <a:br>
              <a:rPr lang="zh-CN" altLang="en-US" sz="20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20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2 </a:t>
            </a:r>
            <a:r>
              <a:rPr lang="zh-CN" altLang="en-US" sz="2000" b="1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起身下埃及去，并没有求问我。要靠法老的力量，加添自己的力量，并投在埃及的荫下。</a:t>
            </a:r>
            <a:endParaRPr lang="en-US" altLang="zh-CN" sz="2000" b="1" dirty="0">
              <a:solidFill>
                <a:srgbClr val="222222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altLang="zh-CN" sz="2000" b="1" baseline="30000" dirty="0">
              <a:solidFill>
                <a:srgbClr val="22222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altLang="zh-CN" sz="2000" b="1" baseline="30000" dirty="0">
              <a:solidFill>
                <a:srgbClr val="22222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20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15 </a:t>
            </a:r>
            <a:r>
              <a:rPr lang="zh-CN" altLang="en-US" sz="2000" b="1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主耶和华以色列的圣者曾如此说，你们得救在乎归回安息。你们得力在乎平静安稳。你们竟自不肯。</a:t>
            </a:r>
            <a:endParaRPr lang="en-US" altLang="zh-CN" sz="2000" b="1" baseline="300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4748EF-74AB-6B65-DDA8-EAEBE3480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42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F00BCA8-25F4-AB7F-A22D-3B67C8EA7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6BA0-BF77-43AC-894A-20AD8220B887}" type="datetime1">
              <a:rPr lang="en-US" smtClean="0"/>
              <a:pPr/>
              <a:t>7/1/2023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A515CF-D296-3B14-88D7-3A69F1734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8FAF7DFC-04AE-7356-E054-E1B6081B3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5201" y="647648"/>
            <a:ext cx="3606511" cy="54757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000" b="1" dirty="0">
                <a:latin typeface="KaiTi" panose="02010609060101010101" pitchFamily="49" charset="-122"/>
                <a:ea typeface="KaiTi" panose="02010609060101010101" pitchFamily="49" charset="-122"/>
              </a:rPr>
              <a:t>祸哉</a:t>
            </a:r>
            <a:r>
              <a:rPr lang="en-US" altLang="zh-CN" sz="2000" b="1" dirty="0">
                <a:latin typeface="KaiTi" panose="02010609060101010101" pitchFamily="49" charset="-122"/>
                <a:ea typeface="KaiTi" panose="02010609060101010101" pitchFamily="49" charset="-122"/>
              </a:rPr>
              <a:t>--</a:t>
            </a:r>
            <a:r>
              <a:rPr lang="zh-CN" altLang="en-US" sz="2000" b="1" dirty="0">
                <a:latin typeface="KaiTi" panose="02010609060101010101" pitchFamily="49" charset="-122"/>
                <a:ea typeface="KaiTi" panose="02010609060101010101" pitchFamily="49" charset="-122"/>
              </a:rPr>
              <a:t>悖逆的儿女</a:t>
            </a:r>
            <a:endParaRPr lang="en-US" sz="2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TW" sz="1800" b="1" i="0" u="none" strike="noStrike" baseline="0" dirty="0">
                <a:solidFill>
                  <a:srgbClr val="21212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(30:1-2) </a:t>
            </a: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sz="18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(30:15)</a:t>
            </a: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75414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324F1-A195-5B39-A45A-CDCFF5989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5144" y="136514"/>
            <a:ext cx="9371949" cy="405823"/>
          </a:xfrm>
        </p:spPr>
        <p:txBody>
          <a:bodyPr>
            <a:noAutofit/>
          </a:bodyPr>
          <a:lstStyle/>
          <a:p>
            <a:pPr algn="ctr"/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以赛亚书</a:t>
            </a:r>
            <a:r>
              <a:rPr lang="en-US" altLang="zh-CN" sz="2000" dirty="0">
                <a:latin typeface="DengXian" panose="02010600030101010101" pitchFamily="2" charset="-122"/>
                <a:ea typeface="DengXian" panose="02010600030101010101" pitchFamily="2" charset="-122"/>
              </a:rPr>
              <a:t>31:1-9</a:t>
            </a:r>
            <a:endParaRPr lang="en-US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85DB65-A2F3-B8CB-EF17-D87168AF3A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76099" y="647648"/>
            <a:ext cx="8034391" cy="58764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0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000" b="1" i="0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祸哉，那些下埃及求帮助的，是因仗赖马匹，倚靠甚多的车辆，并倚靠强壮的马兵，却不仰望以色列的圣者，也不求问耶和华。</a:t>
            </a:r>
            <a:endParaRPr lang="en-US" altLang="zh-CN" sz="2000" b="1" i="0" dirty="0">
              <a:solidFill>
                <a:srgbClr val="222222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altLang="zh-CN" sz="2000" b="1" dirty="0">
              <a:solidFill>
                <a:srgbClr val="22222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2000" b="1" baseline="30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5 </a:t>
            </a:r>
            <a:r>
              <a:rPr lang="zh-CN" altLang="en-US" sz="2000" b="1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雀鸟怎样扇翅覆雏，万军之耶和华也要照样保护耶路撒冷，他必保护拯救，要越门保守。</a:t>
            </a:r>
            <a:br>
              <a:rPr lang="zh-CN" altLang="en-US" sz="20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endParaRPr lang="en-US" altLang="zh-CN" sz="2000" b="1" baseline="30000" dirty="0">
              <a:solidFill>
                <a:srgbClr val="22222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4748EF-74AB-6B65-DDA8-EAEBE3480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43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F00BCA8-25F4-AB7F-A22D-3B67C8EA7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6BA0-BF77-43AC-894A-20AD8220B887}" type="datetime1">
              <a:rPr lang="en-US" smtClean="0"/>
              <a:pPr/>
              <a:t>7/1/2023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A515CF-D296-3B14-88D7-3A69F1734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8FAF7DFC-04AE-7356-E054-E1B6081B3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5201" y="647648"/>
            <a:ext cx="3606511" cy="54757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000" b="1" dirty="0">
                <a:latin typeface="KaiTi" panose="02010609060101010101" pitchFamily="49" charset="-122"/>
                <a:ea typeface="KaiTi" panose="02010609060101010101" pitchFamily="49" charset="-122"/>
              </a:rPr>
              <a:t>祸哉</a:t>
            </a:r>
            <a:r>
              <a:rPr lang="en-US" altLang="zh-CN" sz="2000" b="1" dirty="0">
                <a:latin typeface="KaiTi" panose="02010609060101010101" pitchFamily="49" charset="-122"/>
                <a:ea typeface="KaiTi" panose="02010609060101010101" pitchFamily="49" charset="-122"/>
              </a:rPr>
              <a:t>--</a:t>
            </a:r>
            <a:r>
              <a:rPr lang="zh-CN" altLang="en-US" sz="2000" b="1" dirty="0">
                <a:latin typeface="KaiTi" panose="02010609060101010101" pitchFamily="49" charset="-122"/>
                <a:ea typeface="KaiTi" panose="02010609060101010101" pitchFamily="49" charset="-122"/>
              </a:rPr>
              <a:t>下埃及求帮助的</a:t>
            </a:r>
            <a:endParaRPr lang="en-US" sz="2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TW" sz="2000" b="1" i="0" u="none" strike="noStrike" baseline="0" dirty="0">
                <a:solidFill>
                  <a:srgbClr val="21212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(31:1) </a:t>
            </a: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800" b="0" i="0" u="none" strike="noStrike" baseline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6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17908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2652" y="154726"/>
            <a:ext cx="5034337" cy="276789"/>
          </a:xfrm>
        </p:spPr>
        <p:txBody>
          <a:bodyPr>
            <a:normAutofit fontScale="90000"/>
          </a:bodyPr>
          <a:lstStyle/>
          <a:p>
            <a:pPr algn="ctr"/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福音书中引用的以赛亚书经文</a:t>
            </a:r>
            <a:endParaRPr lang="en-US" sz="20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917" y="562707"/>
            <a:ext cx="11236166" cy="5612061"/>
          </a:xfrm>
        </p:spPr>
        <p:txBody>
          <a:bodyPr>
            <a:normAutofit/>
          </a:bodyPr>
          <a:lstStyle/>
          <a:p>
            <a:r>
              <a:rPr lang="zh-CN" altLang="en-US" sz="2400" b="1" i="0" u="none" strike="noStrike" baseline="0" dirty="0">
                <a:latin typeface="KaiTi" panose="02010609060101010101" pitchFamily="49" charset="-122"/>
                <a:ea typeface="KaiTi" panose="02010609060101010101" pitchFamily="49" charset="-122"/>
              </a:rPr>
              <a:t>马太福音 </a:t>
            </a:r>
            <a:r>
              <a:rPr lang="en-US" altLang="zh-TW" sz="2400" b="1" i="0" u="none" strike="noStrike" baseline="0" dirty="0">
                <a:latin typeface="KaiTi" panose="02010609060101010101" pitchFamily="49" charset="-122"/>
                <a:ea typeface="KaiTi" panose="02010609060101010101" pitchFamily="49" charset="-122"/>
              </a:rPr>
              <a:t>4:14-16                 (</a:t>
            </a:r>
            <a:r>
              <a:rPr lang="zh-TW" altLang="en-US" sz="2400" b="1" i="0" u="none" strike="noStrike" baseline="0" dirty="0">
                <a:latin typeface="KaiTi" panose="02010609060101010101" pitchFamily="49" charset="-122"/>
                <a:ea typeface="KaiTi" panose="02010609060101010101" pitchFamily="49" charset="-122"/>
              </a:rPr>
              <a:t>赛</a:t>
            </a:r>
            <a:r>
              <a:rPr lang="en-US" altLang="zh-TW" sz="2400" b="1" i="0" u="none" strike="noStrike" baseline="0" dirty="0">
                <a:latin typeface="KaiTi" panose="02010609060101010101" pitchFamily="49" charset="-122"/>
                <a:ea typeface="KaiTi" panose="02010609060101010101" pitchFamily="49" charset="-122"/>
              </a:rPr>
              <a:t>9:1-2) </a:t>
            </a:r>
            <a:endParaRPr lang="en-US" sz="2400" b="1" i="0" u="none" strike="noStrike" baseline="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b="1" i="0" u="none" strike="noStrike" baseline="0" dirty="0">
                <a:latin typeface="KaiTi" panose="02010609060101010101" pitchFamily="49" charset="-122"/>
                <a:ea typeface="KaiTi" panose="02010609060101010101" pitchFamily="49" charset="-122"/>
              </a:rPr>
              <a:t>马太福音 </a:t>
            </a:r>
            <a:r>
              <a:rPr lang="en-US" altLang="zh-TW" sz="2400" b="1" i="0" u="none" strike="noStrike" baseline="0" dirty="0">
                <a:latin typeface="KaiTi" panose="02010609060101010101" pitchFamily="49" charset="-122"/>
                <a:ea typeface="KaiTi" panose="02010609060101010101" pitchFamily="49" charset="-122"/>
              </a:rPr>
              <a:t>8:17                    (</a:t>
            </a:r>
            <a:r>
              <a:rPr lang="zh-TW" altLang="en-US" sz="2400" b="1" i="0" u="none" strike="noStrike" baseline="0" dirty="0">
                <a:latin typeface="KaiTi" panose="02010609060101010101" pitchFamily="49" charset="-122"/>
                <a:ea typeface="KaiTi" panose="02010609060101010101" pitchFamily="49" charset="-122"/>
              </a:rPr>
              <a:t>赛</a:t>
            </a:r>
            <a:r>
              <a:rPr lang="en-US" altLang="zh-TW" sz="2400" b="1" i="0" u="none" strike="noStrike" baseline="0" dirty="0">
                <a:latin typeface="KaiTi" panose="02010609060101010101" pitchFamily="49" charset="-122"/>
                <a:ea typeface="KaiTi" panose="02010609060101010101" pitchFamily="49" charset="-122"/>
              </a:rPr>
              <a:t>53:4) </a:t>
            </a:r>
            <a:endParaRPr lang="en-US" sz="2400" b="1" i="0" u="none" strike="noStrike" baseline="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b="1" i="0" u="none" strike="noStrike" baseline="0" dirty="0">
                <a:latin typeface="KaiTi" panose="02010609060101010101" pitchFamily="49" charset="-122"/>
                <a:ea typeface="KaiTi" panose="02010609060101010101" pitchFamily="49" charset="-122"/>
              </a:rPr>
              <a:t>马太福音 </a:t>
            </a:r>
            <a:r>
              <a:rPr lang="en-US" altLang="zh-TW" sz="2400" b="1" i="0" u="none" strike="noStrike" baseline="0" dirty="0">
                <a:latin typeface="KaiTi" panose="02010609060101010101" pitchFamily="49" charset="-122"/>
                <a:ea typeface="KaiTi" panose="02010609060101010101" pitchFamily="49" charset="-122"/>
              </a:rPr>
              <a:t>12:17-21                (</a:t>
            </a:r>
            <a:r>
              <a:rPr lang="zh-TW" altLang="en-US" sz="2400" b="1" i="0" u="none" strike="noStrike" baseline="0" dirty="0">
                <a:latin typeface="KaiTi" panose="02010609060101010101" pitchFamily="49" charset="-122"/>
                <a:ea typeface="KaiTi" panose="02010609060101010101" pitchFamily="49" charset="-122"/>
              </a:rPr>
              <a:t>赛</a:t>
            </a:r>
            <a:r>
              <a:rPr lang="en-US" altLang="zh-TW" sz="2400" b="1" i="0" u="none" strike="noStrike" baseline="0" dirty="0">
                <a:latin typeface="KaiTi" panose="02010609060101010101" pitchFamily="49" charset="-122"/>
                <a:ea typeface="KaiTi" panose="02010609060101010101" pitchFamily="49" charset="-122"/>
              </a:rPr>
              <a:t>42:1-4)</a:t>
            </a:r>
          </a:p>
          <a:p>
            <a:r>
              <a:rPr lang="zh-CN" altLang="en-US" sz="2400" b="1" i="0" u="none" strike="noStrike" baseline="0" dirty="0">
                <a:latin typeface="KaiTi" panose="02010609060101010101" pitchFamily="49" charset="-122"/>
                <a:ea typeface="KaiTi" panose="02010609060101010101" pitchFamily="49" charset="-122"/>
              </a:rPr>
              <a:t>马可福音 </a:t>
            </a:r>
            <a:r>
              <a:rPr lang="en-US" altLang="zh-TW" sz="2400" b="1" i="0" u="none" strike="noStrike" baseline="0" dirty="0">
                <a:latin typeface="KaiTi" panose="02010609060101010101" pitchFamily="49" charset="-122"/>
                <a:ea typeface="KaiTi" panose="02010609060101010101" pitchFamily="49" charset="-122"/>
              </a:rPr>
              <a:t>15:28                   (</a:t>
            </a:r>
            <a:r>
              <a:rPr lang="zh-TW" altLang="en-US" sz="2400" b="1" i="0" u="none" strike="noStrike" baseline="0" dirty="0">
                <a:latin typeface="KaiTi" panose="02010609060101010101" pitchFamily="49" charset="-122"/>
                <a:ea typeface="KaiTi" panose="02010609060101010101" pitchFamily="49" charset="-122"/>
              </a:rPr>
              <a:t>赛</a:t>
            </a:r>
            <a:r>
              <a:rPr lang="en-US" altLang="zh-TW" sz="2400" b="1" i="0" u="none" strike="noStrike" baseline="0" dirty="0">
                <a:latin typeface="KaiTi" panose="02010609060101010101" pitchFamily="49" charset="-122"/>
                <a:ea typeface="KaiTi" panose="02010609060101010101" pitchFamily="49" charset="-122"/>
              </a:rPr>
              <a:t>53:12) </a:t>
            </a:r>
            <a:endParaRPr lang="en-US" sz="2400" b="1" i="0" u="none" strike="noStrike" baseline="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b="1" i="0" u="none" strike="noStrike" baseline="0" dirty="0">
                <a:latin typeface="KaiTi" panose="02010609060101010101" pitchFamily="49" charset="-122"/>
                <a:ea typeface="KaiTi" panose="02010609060101010101" pitchFamily="49" charset="-122"/>
              </a:rPr>
              <a:t>路加福音 </a:t>
            </a:r>
            <a:r>
              <a:rPr lang="en-US" altLang="zh-TW" sz="2400" b="1" i="0" u="none" strike="noStrike" baseline="0" dirty="0">
                <a:latin typeface="KaiTi" panose="02010609060101010101" pitchFamily="49" charset="-122"/>
                <a:ea typeface="KaiTi" panose="02010609060101010101" pitchFamily="49" charset="-122"/>
              </a:rPr>
              <a:t>4:18-19                 (</a:t>
            </a:r>
            <a:r>
              <a:rPr lang="zh-TW" altLang="en-US" sz="2400" b="1" i="0" u="none" strike="noStrike" baseline="0" dirty="0">
                <a:latin typeface="KaiTi" panose="02010609060101010101" pitchFamily="49" charset="-122"/>
                <a:ea typeface="KaiTi" panose="02010609060101010101" pitchFamily="49" charset="-122"/>
              </a:rPr>
              <a:t>赛</a:t>
            </a:r>
            <a:r>
              <a:rPr lang="en-US" altLang="zh-TW" sz="2400" b="1" i="0" u="none" strike="noStrike" baseline="0" dirty="0">
                <a:latin typeface="KaiTi" panose="02010609060101010101" pitchFamily="49" charset="-122"/>
                <a:ea typeface="KaiTi" panose="02010609060101010101" pitchFamily="49" charset="-122"/>
              </a:rPr>
              <a:t>61:1-2) </a:t>
            </a:r>
            <a:endParaRPr lang="en-US" sz="2400" b="1" i="0" u="none" strike="noStrike" baseline="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b="1" i="0" u="none" strike="noStrike" baseline="0" dirty="0">
                <a:latin typeface="KaiTi" panose="02010609060101010101" pitchFamily="49" charset="-122"/>
                <a:ea typeface="KaiTi" panose="02010609060101010101" pitchFamily="49" charset="-122"/>
              </a:rPr>
              <a:t>路加福音 </a:t>
            </a:r>
            <a:r>
              <a:rPr lang="en-US" altLang="zh-TW" sz="2400" b="1" i="0" u="none" strike="noStrike" baseline="0" dirty="0">
                <a:latin typeface="KaiTi" panose="02010609060101010101" pitchFamily="49" charset="-122"/>
                <a:ea typeface="KaiTi" panose="02010609060101010101" pitchFamily="49" charset="-122"/>
              </a:rPr>
              <a:t>22:37                   (</a:t>
            </a:r>
            <a:r>
              <a:rPr lang="zh-TW" altLang="en-US" sz="2400" b="1" i="0" u="none" strike="noStrike" baseline="0" dirty="0">
                <a:latin typeface="KaiTi" panose="02010609060101010101" pitchFamily="49" charset="-122"/>
                <a:ea typeface="KaiTi" panose="02010609060101010101" pitchFamily="49" charset="-122"/>
              </a:rPr>
              <a:t>赛</a:t>
            </a:r>
            <a:r>
              <a:rPr lang="en-US" altLang="zh-TW" sz="2400" b="1" i="0" u="none" strike="noStrike" baseline="0" dirty="0">
                <a:latin typeface="KaiTi" panose="02010609060101010101" pitchFamily="49" charset="-122"/>
                <a:ea typeface="KaiTi" panose="02010609060101010101" pitchFamily="49" charset="-122"/>
              </a:rPr>
              <a:t>53:12) </a:t>
            </a:r>
            <a:endParaRPr lang="en-US" sz="2400" b="1" i="0" u="none" strike="noStrike" baseline="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b="1" i="0" u="none" strike="noStrike" baseline="0" dirty="0">
                <a:latin typeface="KaiTi" panose="02010609060101010101" pitchFamily="49" charset="-122"/>
                <a:ea typeface="KaiTi" panose="02010609060101010101" pitchFamily="49" charset="-122"/>
              </a:rPr>
              <a:t>约翰福音 </a:t>
            </a:r>
            <a:r>
              <a:rPr lang="en-US" altLang="zh-CN" sz="2400" b="1" i="0" u="none" strike="noStrike" baseline="0" dirty="0">
                <a:latin typeface="KaiTi" panose="02010609060101010101" pitchFamily="49" charset="-122"/>
                <a:ea typeface="KaiTi" panose="02010609060101010101" pitchFamily="49" charset="-122"/>
              </a:rPr>
              <a:t>12:38-41                (</a:t>
            </a:r>
            <a:r>
              <a:rPr lang="zh-CN" altLang="en-US" sz="2400" b="1" i="0" u="none" strike="noStrike" baseline="0" dirty="0">
                <a:latin typeface="KaiTi" panose="02010609060101010101" pitchFamily="49" charset="-122"/>
                <a:ea typeface="KaiTi" panose="02010609060101010101" pitchFamily="49" charset="-122"/>
              </a:rPr>
              <a:t>赛</a:t>
            </a:r>
            <a:r>
              <a:rPr lang="en-US" altLang="zh-CN" sz="2400" b="1" i="0" u="none" strike="noStrike" baseline="0" dirty="0">
                <a:latin typeface="KaiTi" panose="02010609060101010101" pitchFamily="49" charset="-122"/>
                <a:ea typeface="KaiTi" panose="02010609060101010101" pitchFamily="49" charset="-122"/>
              </a:rPr>
              <a:t>6:9-10; 53:1) </a:t>
            </a:r>
            <a:endParaRPr lang="en-US" sz="2400" b="1" i="0" u="none" strike="noStrike" baseline="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b="1" i="0" u="none" strike="noStrike" baseline="0" dirty="0">
                <a:latin typeface="KaiTi" panose="02010609060101010101" pitchFamily="49" charset="-122"/>
                <a:ea typeface="KaiTi" panose="02010609060101010101" pitchFamily="49" charset="-122"/>
              </a:rPr>
              <a:t>约翰福音 </a:t>
            </a:r>
            <a:r>
              <a:rPr lang="en-US" altLang="zh-TW" sz="2400" b="1" i="0" u="none" strike="noStrike" baseline="0" dirty="0">
                <a:latin typeface="KaiTi" panose="02010609060101010101" pitchFamily="49" charset="-122"/>
                <a:ea typeface="KaiTi" panose="02010609060101010101" pitchFamily="49" charset="-122"/>
              </a:rPr>
              <a:t>1:23                    (</a:t>
            </a:r>
            <a:r>
              <a:rPr lang="zh-TW" altLang="en-US" sz="2400" b="1" i="0" u="none" strike="noStrike" baseline="0" dirty="0">
                <a:latin typeface="KaiTi" panose="02010609060101010101" pitchFamily="49" charset="-122"/>
                <a:ea typeface="KaiTi" panose="02010609060101010101" pitchFamily="49" charset="-122"/>
              </a:rPr>
              <a:t>赛</a:t>
            </a:r>
            <a:r>
              <a:rPr lang="en-US" altLang="zh-TW" sz="2400" b="1" i="0" u="none" strike="noStrike" baseline="0" dirty="0">
                <a:latin typeface="KaiTi" panose="02010609060101010101" pitchFamily="49" charset="-122"/>
                <a:ea typeface="KaiTi" panose="02010609060101010101" pitchFamily="49" charset="-122"/>
              </a:rPr>
              <a:t>40:3) </a:t>
            </a:r>
          </a:p>
          <a:p>
            <a:pPr marL="0" indent="0">
              <a:buNone/>
            </a:pPr>
            <a:endParaRPr lang="en-US" altLang="zh-TW" sz="1800" b="0" i="0" u="none" strike="noStrike" baseline="0" dirty="0">
              <a:solidFill>
                <a:srgbClr val="000000"/>
              </a:solidFill>
              <a:latin typeface="Open Sans" panose="020B0606030504020204" pitchFamily="34" charset="0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en-US" altLang="zh-CN" sz="24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44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7/1/2023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091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8957" y="154726"/>
            <a:ext cx="4633646" cy="407982"/>
          </a:xfrm>
        </p:spPr>
        <p:txBody>
          <a:bodyPr>
            <a:normAutofit/>
          </a:bodyPr>
          <a:lstStyle/>
          <a:p>
            <a:pPr algn="ctr"/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旧约中的先知书</a:t>
            </a:r>
            <a:endParaRPr lang="en-US" sz="20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917" y="562708"/>
            <a:ext cx="11236166" cy="5188880"/>
          </a:xfrm>
        </p:spPr>
        <p:txBody>
          <a:bodyPr>
            <a:normAutofit/>
          </a:bodyPr>
          <a:lstStyle/>
          <a:p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旧约中的先知书，可分为大先知书与小先知书。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大先知书包括了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以赛亚书，耶利米书，耶利米哀歌，以西结书，但以理书，共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卷书。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l"/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小先知书包括有：</a:t>
            </a:r>
            <a:r>
              <a:rPr lang="zh-CN" altLang="en-US" sz="2800" b="1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何西阿书，约珥书，阿摩司</a:t>
            </a:r>
            <a:r>
              <a:rPr lang="zh-CN" altLang="en-US" sz="2800" b="1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书，</a:t>
            </a:r>
            <a:r>
              <a:rPr lang="zh-CN" altLang="en-US" sz="2800" b="1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俄巴底亚书，约拿书，弥迦书，那鸿书，哈巴谷书，西番雅书，哈该书，撒迦利亚书，及玛拉基书。总共</a:t>
            </a:r>
            <a:r>
              <a:rPr lang="en-US" altLang="zh-CN" sz="2800" b="1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14</a:t>
            </a:r>
            <a:r>
              <a:rPr lang="zh-CN" altLang="en-US" sz="2800" b="1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卷书。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7/1/2023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422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8957" y="154726"/>
            <a:ext cx="4633646" cy="407982"/>
          </a:xfrm>
        </p:spPr>
        <p:txBody>
          <a:bodyPr>
            <a:normAutofit/>
          </a:bodyPr>
          <a:lstStyle/>
          <a:p>
            <a:pPr algn="ctr"/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先知书的信息</a:t>
            </a:r>
            <a:endParaRPr lang="en-US" sz="20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917" y="562708"/>
            <a:ext cx="11236166" cy="5188880"/>
          </a:xfrm>
        </p:spPr>
        <p:txBody>
          <a:bodyPr>
            <a:normAutofit/>
          </a:bodyPr>
          <a:lstStyle/>
          <a:p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教导真理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）指责罪恶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）鼓励，呼吁子民悔改归向神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预言将来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）当时不久的将来           （耶利米书 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18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7-11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）弥赛亚的预告             （弥迦书 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）末世的预言               （以赛亚书 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7/1/2023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518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75DD1-8A7B-8AA7-D14C-1C740CD3E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0954" y="3154166"/>
            <a:ext cx="6949440" cy="1338740"/>
          </a:xfrm>
        </p:spPr>
        <p:txBody>
          <a:bodyPr>
            <a:normAutofit/>
          </a:bodyPr>
          <a:lstStyle/>
          <a:p>
            <a:pPr algn="ctr"/>
            <a:r>
              <a:rPr lang="zh-CN" altLang="en-US" dirty="0">
                <a:latin typeface="LiSu" panose="02010509060101010101" pitchFamily="49" charset="-122"/>
                <a:ea typeface="LiSu" panose="02010509060101010101" pitchFamily="49" charset="-122"/>
              </a:rPr>
              <a:t>以赛亚书 总览</a:t>
            </a:r>
            <a:endParaRPr lang="en-US" dirty="0">
              <a:latin typeface="LiSu" panose="02010509060101010101" pitchFamily="49" charset="-122"/>
              <a:ea typeface="LiSu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35608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9242" y="154726"/>
            <a:ext cx="9426910" cy="528714"/>
          </a:xfrm>
        </p:spPr>
        <p:txBody>
          <a:bodyPr>
            <a:normAutofit/>
          </a:bodyPr>
          <a:lstStyle/>
          <a:p>
            <a:pPr algn="ctr"/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以赛亚书 概览</a:t>
            </a:r>
            <a:endParaRPr lang="en-US" sz="20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917" y="562708"/>
            <a:ext cx="11236166" cy="5188880"/>
          </a:xfrm>
        </p:spPr>
        <p:txBody>
          <a:bodyPr>
            <a:normAutofit/>
          </a:bodyPr>
          <a:lstStyle/>
          <a:p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CN" altLang="en-US" sz="2800" b="1" i="0" dirty="0">
                <a:solidFill>
                  <a:schemeClr val="tx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因有一婴孩为我们而生，有一子赐给我们。政权必担在他的肩头上。他名称为奇妙，策士，全能的神，永在的父，和平的君。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（以赛亚书 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9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CN" altLang="en-US" sz="2800" b="1" i="0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我听见有大声音从宝座出来说，看哪，神的帐幕在人间。他要与人同住，他们要作他的子民，神要亲自与他们同在，作他们的神。神要擦去他们一切的眼泪。不再有死亡，也不再有悲哀，哭号，疼痛，因为以前的事都过去了。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” （启示录 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21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3-4</a:t>
            </a:r>
            <a:r>
              <a:rPr lang="zh-CN" altLang="en-US" sz="2800" b="1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7/1/2023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986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2652" y="154726"/>
            <a:ext cx="5034337" cy="276789"/>
          </a:xfrm>
        </p:spPr>
        <p:txBody>
          <a:bodyPr>
            <a:normAutofit fontScale="90000"/>
          </a:bodyPr>
          <a:lstStyle/>
          <a:p>
            <a:pPr algn="ctr"/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先知以赛亚</a:t>
            </a:r>
            <a:endParaRPr lang="en-US" sz="20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917" y="562707"/>
            <a:ext cx="11236166" cy="561206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sz="2800" b="1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800" b="1" i="0" u="none" strike="noStrike" baseline="0" dirty="0">
                <a:solidFill>
                  <a:srgbClr val="21212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先知</a:t>
            </a:r>
            <a:r>
              <a:rPr lang="zh-TW" altLang="en-US" sz="2800" b="1" i="0" u="none" strike="noStrike" baseline="0" dirty="0">
                <a:solidFill>
                  <a:srgbClr val="21212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以赛亚是</a:t>
            </a:r>
            <a:r>
              <a:rPr lang="zh-CN" altLang="en-US" sz="2800" b="1" i="0" u="none" strike="noStrike" baseline="0" dirty="0">
                <a:solidFill>
                  <a:srgbClr val="21212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zh-TW" altLang="en-US" sz="2800" b="1" i="0" u="none" strike="noStrike" baseline="0" dirty="0">
                <a:solidFill>
                  <a:srgbClr val="21212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南国</a:t>
            </a:r>
            <a:r>
              <a:rPr lang="zh-CN" altLang="en-US" sz="2800" b="1" i="0" u="none" strike="noStrike" baseline="0" dirty="0">
                <a:solidFill>
                  <a:srgbClr val="21212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r>
              <a:rPr lang="zh-TW" altLang="en-US" sz="2800" b="1" i="0" u="none" strike="noStrike" baseline="0" dirty="0">
                <a:solidFill>
                  <a:srgbClr val="21212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犹大人</a:t>
            </a:r>
            <a:r>
              <a:rPr lang="zh-CN" altLang="en-US" sz="2800" b="1" i="0" u="none" strike="noStrike" baseline="0" dirty="0">
                <a:solidFill>
                  <a:srgbClr val="21212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800" b="1" i="0" u="none" strike="noStrike" baseline="0" dirty="0">
                <a:solidFill>
                  <a:srgbClr val="21212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希伯来原文</a:t>
            </a:r>
            <a:r>
              <a:rPr lang="zh-CN" altLang="en-US" sz="2800" b="1" i="0" u="none" strike="noStrike" baseline="0" dirty="0">
                <a:solidFill>
                  <a:srgbClr val="21212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以赛亚</a:t>
            </a:r>
            <a:r>
              <a:rPr lang="zh-TW" altLang="en-US" sz="2800" b="1" i="0" u="none" strike="noStrike" baseline="0" dirty="0">
                <a:solidFill>
                  <a:srgbClr val="21212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意为</a:t>
            </a:r>
            <a:r>
              <a:rPr lang="zh-CN" altLang="en-US" sz="2800" b="1" i="0" u="none" strike="noStrike" baseline="0" dirty="0">
                <a:solidFill>
                  <a:srgbClr val="21212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TW" altLang="en-US" sz="2800" b="1" i="0" u="none" strike="noStrike" baseline="0" dirty="0">
                <a:solidFill>
                  <a:srgbClr val="21212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耶和华拯救</a:t>
            </a:r>
            <a:r>
              <a:rPr lang="zh-CN" altLang="en-US" sz="2800" b="1" i="0" u="none" strike="noStrike" baseline="0" dirty="0">
                <a:solidFill>
                  <a:srgbClr val="21212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sz="2800" b="1" i="0" u="none" strike="noStrike" baseline="0" dirty="0">
                <a:solidFill>
                  <a:srgbClr val="21212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TW" sz="2800" b="1" i="0" u="none" strike="noStrike" baseline="0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800" b="1" dirty="0">
                <a:solidFill>
                  <a:srgbClr val="21212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以赛亚的妻子是女先知 （以赛亚书 </a:t>
            </a:r>
            <a:r>
              <a:rPr lang="en-US" altLang="zh-CN" sz="2800" b="1" dirty="0">
                <a:solidFill>
                  <a:srgbClr val="21212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8</a:t>
            </a:r>
            <a:r>
              <a:rPr lang="zh-CN" altLang="en-US" sz="2800" b="1" dirty="0">
                <a:solidFill>
                  <a:srgbClr val="21212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>
                <a:solidFill>
                  <a:srgbClr val="21212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sz="2800" b="1" dirty="0">
                <a:solidFill>
                  <a:srgbClr val="21212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）。</a:t>
            </a:r>
            <a:endParaRPr lang="en-US" altLang="zh-CN" sz="2800" b="1" dirty="0">
              <a:solidFill>
                <a:srgbClr val="21212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800" b="1" dirty="0">
                <a:solidFill>
                  <a:srgbClr val="21212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以赛亚的两个儿子，一个名为“</a:t>
            </a:r>
            <a:r>
              <a:rPr lang="zh-TW" altLang="en-US" sz="28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施亚雅述</a:t>
            </a:r>
            <a:r>
              <a:rPr lang="zh-CN" altLang="en-US" sz="28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”，就是“</a:t>
            </a:r>
            <a:r>
              <a:rPr lang="zh-TW" altLang="en-US" sz="28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余民必归回</a:t>
            </a:r>
            <a:r>
              <a:rPr lang="zh-CN" altLang="en-US" sz="28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”的意思</a:t>
            </a:r>
            <a:r>
              <a:rPr lang="zh-TW" altLang="en-US" sz="28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zh-CN" altLang="en-US" sz="28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</a:t>
            </a:r>
            <a:r>
              <a:rPr lang="zh-TW" altLang="en-US" sz="28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赛</a:t>
            </a:r>
            <a:r>
              <a:rPr lang="zh-CN" altLang="en-US" sz="28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亚书 </a:t>
            </a:r>
            <a:r>
              <a:rPr lang="en-US" altLang="zh-CN" sz="28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7</a:t>
            </a:r>
            <a:r>
              <a:rPr lang="zh-CN" altLang="en-US" sz="28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TW" sz="28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TW" altLang="en-US" sz="28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r>
              <a:rPr lang="zh-CN" altLang="en-US" sz="28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；另一个名为</a:t>
            </a:r>
            <a:r>
              <a:rPr lang="zh-CN" altLang="en-US" sz="2800" b="1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TW" altLang="en-US" sz="28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玛黑珥色拉勒哈施罢斯</a:t>
            </a:r>
            <a:r>
              <a:rPr lang="zh-CN" altLang="en-US" sz="28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sz="28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zh-CN" altLang="en-US" sz="28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</a:t>
            </a:r>
            <a:r>
              <a:rPr lang="zh-TW" altLang="en-US" sz="28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赛</a:t>
            </a:r>
            <a:r>
              <a:rPr lang="zh-CN" altLang="en-US" sz="28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亚书</a:t>
            </a:r>
            <a:r>
              <a:rPr lang="zh-TW" altLang="en-US" sz="2800" b="1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TW" sz="2800" b="1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8</a:t>
            </a:r>
            <a:r>
              <a:rPr lang="zh-CN" altLang="en-US" sz="2800" b="1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TW" sz="28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TW" altLang="en-US" sz="28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），</a:t>
            </a:r>
            <a:r>
              <a:rPr lang="zh-CN" altLang="en-US" sz="28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就</a:t>
            </a:r>
            <a:r>
              <a:rPr lang="zh-TW" altLang="en-US" sz="28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是</a:t>
            </a:r>
            <a:r>
              <a:rPr lang="zh-CN" altLang="en-US" sz="28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TW" altLang="en-US" sz="28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掳掠速临，抢夺快到</a:t>
            </a:r>
            <a:r>
              <a:rPr lang="zh-CN" altLang="en-US" sz="28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”的意思。</a:t>
            </a:r>
            <a:endParaRPr lang="en-US" altLang="zh-CN" sz="2800" b="1" i="0" u="none" strike="noStrike" baseline="0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800" b="1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以赛亚在乌西雅王崩的那年（</a:t>
            </a:r>
            <a:r>
              <a:rPr lang="en-US" altLang="zh-CN" sz="2800" b="1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740BC</a:t>
            </a:r>
            <a:r>
              <a:rPr lang="zh-CN" altLang="en-US" sz="2800" b="1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）蒙召作先知。</a:t>
            </a:r>
            <a:r>
              <a:rPr lang="zh-TW" altLang="en-US" sz="28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猶太傳統說是在瑪拿西王的時候殉道</a:t>
            </a:r>
            <a:r>
              <a:rPr lang="zh-CN" altLang="en-US" sz="2800" b="1" i="0" u="none" strike="noStrike" baseline="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800" b="1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7/1/2023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880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Ecology 16x9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ture ecology education photo presentation.potx" id="{C2041BFC-79DD-469A-9C9C-CE3A45FF64F3}" vid="{F6D325B2-35D9-40C5-B4CD-C0A8483D5659}"/>
    </a:ext>
  </a:extLst>
</a:theme>
</file>

<file path=ppt/theme/theme2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40378</TotalTime>
  <Words>5371</Words>
  <Application>Microsoft Office PowerPoint</Application>
  <PresentationFormat>Widescreen</PresentationFormat>
  <Paragraphs>571</Paragraphs>
  <Slides>44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3" baseType="lpstr">
      <vt:lpstr>DengXian</vt:lpstr>
      <vt:lpstr>FZYaoTi</vt:lpstr>
      <vt:lpstr>KaiTi</vt:lpstr>
      <vt:lpstr>LiSu</vt:lpstr>
      <vt:lpstr>Arial</vt:lpstr>
      <vt:lpstr>Corbel</vt:lpstr>
      <vt:lpstr>Georgia</vt:lpstr>
      <vt:lpstr>Open Sans</vt:lpstr>
      <vt:lpstr>Ecology 16x9</vt:lpstr>
      <vt:lpstr> 以赛亚书 1-31章</vt:lpstr>
      <vt:lpstr>先知和先知书</vt:lpstr>
      <vt:lpstr>旧约中的先知</vt:lpstr>
      <vt:lpstr>先知</vt:lpstr>
      <vt:lpstr>旧约中的先知书</vt:lpstr>
      <vt:lpstr>先知书的信息</vt:lpstr>
      <vt:lpstr>以赛亚书 总览</vt:lpstr>
      <vt:lpstr>以赛亚书 概览</vt:lpstr>
      <vt:lpstr>先知以赛亚</vt:lpstr>
      <vt:lpstr>PowerPoint Presentation</vt:lpstr>
      <vt:lpstr>以赛亚书 分段</vt:lpstr>
      <vt:lpstr>以赛亚书 1-35章：神的责备和审判</vt:lpstr>
      <vt:lpstr>以赛亚书中的弥赛亚预言</vt:lpstr>
      <vt:lpstr>以赛亚书中的弥赛亚预言</vt:lpstr>
      <vt:lpstr>以赛亚书 1-6章 全书引言：犹大将受审判</vt:lpstr>
      <vt:lpstr>以赛亚书1-5章：犹大将受审判</vt:lpstr>
      <vt:lpstr>以赛亚书2-4章：锡安之歌</vt:lpstr>
      <vt:lpstr>以赛亚书5章：犹大将受审判</vt:lpstr>
      <vt:lpstr>以赛亚书6章：以赛亚蒙召</vt:lpstr>
      <vt:lpstr>以赛亚书 7-12章 警戒与预言 (以马内利之书）</vt:lpstr>
      <vt:lpstr>PowerPoint Presentation</vt:lpstr>
      <vt:lpstr>以赛亚书7-9章：盼望</vt:lpstr>
      <vt:lpstr>以赛亚书9-10章：耶和华的愤怒及亚述将遭祸</vt:lpstr>
      <vt:lpstr>以赛亚书11-12章：耶西之本和信靠之歌</vt:lpstr>
      <vt:lpstr>以赛亚书 13-23章 列邦（十一国）遭审判</vt:lpstr>
      <vt:lpstr>PowerPoint Presentation</vt:lpstr>
      <vt:lpstr>以赛亚书13-23章：审判列国</vt:lpstr>
      <vt:lpstr>以赛亚书13-20章：审判列国</vt:lpstr>
      <vt:lpstr>以赛亚书21-23章：审判列国</vt:lpstr>
      <vt:lpstr>以赛亚书 24-27章 预言犹大将来</vt:lpstr>
      <vt:lpstr>以赛亚书24-27章：末世审判和国度祝福</vt:lpstr>
      <vt:lpstr>以赛亚书24-27章：末世审判和国度祝福</vt:lpstr>
      <vt:lpstr>以赛亚书24-27章：末世审判和国度祝福</vt:lpstr>
      <vt:lpstr>以赛亚书24-27章：末世审判和国度祝福</vt:lpstr>
      <vt:lpstr>以赛亚书24-27章：末世审判和国度祝福</vt:lpstr>
      <vt:lpstr>以赛亚书24-27章：末世审判和国度祝福</vt:lpstr>
      <vt:lpstr>以赛亚书24-27章：末世审判和国度祝福</vt:lpstr>
      <vt:lpstr>以赛亚书 28-31章 警告犹大当下</vt:lpstr>
      <vt:lpstr>以赛亚书28-31章：神是人唯一的依靠</vt:lpstr>
      <vt:lpstr>以赛亚书28:1-29:14</vt:lpstr>
      <vt:lpstr>以赛亚书29:15-24</vt:lpstr>
      <vt:lpstr>以赛亚书30:1-33</vt:lpstr>
      <vt:lpstr>以赛亚书31:1-9</vt:lpstr>
      <vt:lpstr>福音书中引用的以赛亚书经文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David Gao</dc:creator>
  <cp:lastModifiedBy>David Gao</cp:lastModifiedBy>
  <cp:revision>415</cp:revision>
  <dcterms:created xsi:type="dcterms:W3CDTF">2020-06-28T22:12:10Z</dcterms:created>
  <dcterms:modified xsi:type="dcterms:W3CDTF">2023-07-01T23:54:47Z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