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>
      <p:cViewPr varScale="1">
        <p:scale>
          <a:sx n="51" d="100"/>
          <a:sy n="51" d="100"/>
        </p:scale>
        <p:origin x="4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yramids of Giza silhouetted against an orange sunset"/>
          <p:cNvSpPr>
            <a:spLocks noGrp="1"/>
          </p:cNvSpPr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yramids of Giza silhouetted against an orange sunset"/>
          <p:cNvSpPr>
            <a:spLocks noGrp="1"/>
          </p:cNvSpPr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ramids of Giza silhouetted against an orange sunset"/>
          <p:cNvSpPr>
            <a:spLocks noGrp="1"/>
          </p:cNvSpPr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yramids of Giza silhouetted against an orange sunset"/>
          <p:cNvSpPr>
            <a:spLocks noGrp="1"/>
          </p:cNvSpPr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yramids of Giza silhouetted against an orange sunset"/>
          <p:cNvSpPr>
            <a:spLocks noGrp="1"/>
          </p:cNvSpPr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 pyramid in Giza"/>
          <p:cNvSpPr>
            <a:spLocks noGrp="1"/>
          </p:cNvSpPr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phinx in front of the pyramids of Giza with a clear blue sky in the background"/>
          <p:cNvSpPr>
            <a:spLocks noGrp="1"/>
          </p:cNvSpPr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52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以西结书通读 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以西结书通读 I</a:t>
            </a:r>
          </a:p>
        </p:txBody>
      </p:sp>
      <p:sp>
        <p:nvSpPr>
          <p:cNvPr id="120" name="Marcella Fe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Marcella Feng</a:t>
            </a:r>
          </a:p>
          <a:p>
            <a:r>
              <a:t>August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以西结书历史背景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以西结书历史背景</a:t>
            </a:r>
          </a:p>
        </p:txBody>
      </p:sp>
      <p:sp>
        <p:nvSpPr>
          <p:cNvPr id="147" name="三次被掳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449072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三次被掳</a:t>
            </a:r>
          </a:p>
          <a:p>
            <a:pPr marL="898144" lvl="1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但以理书 1:1 - 约雅敬第三年，约605BC</a:t>
            </a:r>
          </a:p>
          <a:p>
            <a:pPr marL="898144" lvl="1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列王记下24:14 - 约雅斤，约597BC</a:t>
            </a:r>
          </a:p>
          <a:p>
            <a:pPr marL="898144" lvl="1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列王记下25:11 - 西底家，耶路撒冷城毁灭，约586BC</a:t>
            </a:r>
          </a:p>
          <a:p>
            <a:pPr marL="449072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犹大亡国，但神没有离弃他的百姓：</a:t>
            </a:r>
          </a:p>
          <a:p>
            <a:pPr marL="898144" lvl="1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耶利米 - 向犹大国剩下的百姓传讲神的话</a:t>
            </a:r>
          </a:p>
          <a:p>
            <a:pPr marL="898144" lvl="1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以西结 - 向被掳的民传讲神的话</a:t>
            </a:r>
          </a:p>
          <a:p>
            <a:pPr marL="898144" lvl="1" indent="-449072" defTabSz="561340">
              <a:spcBef>
                <a:spcPts val="2800"/>
              </a:spcBef>
              <a:buBlip>
                <a:blip r:embed="rId2"/>
              </a:buBlip>
              <a:defRPr sz="4080"/>
            </a:pPr>
            <a:r>
              <a:t>但以理 - 向王与首领为神说话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先知以西结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先知以西结</a:t>
            </a:r>
          </a:p>
        </p:txBody>
      </p:sp>
      <p:sp>
        <p:nvSpPr>
          <p:cNvPr id="150" name="先知以西结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先知以西结</a:t>
            </a:r>
          </a:p>
          <a:p>
            <a:pPr lvl="1">
              <a:buBlip>
                <a:blip r:embed="rId2"/>
              </a:buBlip>
              <a:defRPr sz="6000"/>
            </a:pPr>
            <a:r>
              <a:t>布西的儿子，祭司</a:t>
            </a:r>
          </a:p>
          <a:p>
            <a:pPr lvl="1">
              <a:buBlip>
                <a:blip r:embed="rId2"/>
              </a:buBlip>
              <a:defRPr sz="6000"/>
            </a:pPr>
            <a:r>
              <a:t>大约25岁时与约雅斤一起被掳到巴比伦</a:t>
            </a:r>
          </a:p>
          <a:p>
            <a:pPr lvl="1">
              <a:buBlip>
                <a:blip r:embed="rId2"/>
              </a:buBlip>
              <a:defRPr sz="6000"/>
            </a:pPr>
            <a:r>
              <a:t>蒙神呼召的时候30岁</a:t>
            </a:r>
          </a:p>
          <a:p>
            <a:pPr lvl="1">
              <a:buBlip>
                <a:blip r:embed="rId2"/>
              </a:buBlip>
              <a:defRPr sz="6000"/>
            </a:pPr>
            <a:r>
              <a:t>妻子在耶路撒冷城沦陷的时候突然死去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先知以西结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先知以西结</a:t>
            </a:r>
          </a:p>
        </p:txBody>
      </p:sp>
      <p:sp>
        <p:nvSpPr>
          <p:cNvPr id="153" name="蒙召经历 （以西结1：1-3:15）：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蒙召经历 （以西结1：1-3:15）：</a:t>
            </a:r>
          </a:p>
          <a:p>
            <a:pPr lvl="1">
              <a:buBlip>
                <a:blip r:embed="rId2"/>
              </a:buBlip>
              <a:defRPr sz="6000"/>
            </a:pPr>
            <a:r>
              <a:t>耶和华宝座与荣耀的异象</a:t>
            </a:r>
          </a:p>
          <a:p>
            <a:pPr lvl="1">
              <a:buBlip>
                <a:blip r:embed="rId2"/>
              </a:buBlip>
              <a:defRPr sz="6000"/>
            </a:pPr>
            <a:r>
              <a:t>神话语为中心</a:t>
            </a:r>
          </a:p>
          <a:p>
            <a:pPr lvl="1">
              <a:buBlip>
                <a:blip r:embed="rId2"/>
              </a:buBlip>
              <a:defRPr sz="6000"/>
            </a:pPr>
            <a:r>
              <a:t>使命：去被掳的犹大民中传讲神的话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以西结书的结构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以西结书的结构</a:t>
            </a:r>
          </a:p>
        </p:txBody>
      </p:sp>
      <p:sp>
        <p:nvSpPr>
          <p:cNvPr id="156" name="按时间顺序编排：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/>
          <a:p>
            <a:pPr>
              <a:buBlip>
                <a:blip r:embed="rId2"/>
              </a:buBlip>
              <a:defRPr sz="6000"/>
            </a:pPr>
            <a:r>
              <a:rPr sz="65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按时间顺序编排</a:t>
            </a:r>
            <a:r>
              <a:rPr sz="6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6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lvl="7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7200" dirty="0"/>
          </a:p>
          <a:p>
            <a:pPr marL="0" lvl="7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zh-CN" altLang="en-US" sz="7200" dirty="0"/>
              <a:t>    </a:t>
            </a:r>
            <a:r>
              <a:rPr sz="7200" dirty="0"/>
              <a:t>  </a:t>
            </a:r>
            <a:r>
              <a:rPr sz="7200" dirty="0">
                <a:solidFill>
                  <a:schemeClr val="accent5">
                    <a:lumOff val="-17421"/>
                  </a:schemeClr>
                </a:solidFill>
              </a:rPr>
              <a:t>1:2 </a:t>
            </a:r>
            <a:r>
              <a:rPr sz="7200" dirty="0" err="1">
                <a:solidFill>
                  <a:schemeClr val="accent5">
                    <a:lumOff val="-17421"/>
                  </a:schemeClr>
                </a:solidFill>
              </a:rPr>
              <a:t>正是约雅斤王被掳去第五年四月初五日</a:t>
            </a:r>
            <a:endParaRPr sz="7200" dirty="0">
              <a:solidFill>
                <a:schemeClr val="accent5">
                  <a:lumOff val="-17421"/>
                </a:schemeClr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3:16 过了7日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8:1 </a:t>
            </a:r>
            <a:r>
              <a:rPr sz="7200" dirty="0" err="1"/>
              <a:t>第六年六月初五日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20:1 </a:t>
            </a:r>
            <a:r>
              <a:rPr sz="7200" dirty="0" err="1"/>
              <a:t>第七年五月初十日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24:1 </a:t>
            </a:r>
            <a:r>
              <a:rPr sz="7200" dirty="0" err="1"/>
              <a:t>第九年十月初十日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29:1 </a:t>
            </a:r>
            <a:r>
              <a:rPr sz="7200" dirty="0" err="1"/>
              <a:t>第十年十月十二日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29:17 </a:t>
            </a:r>
            <a:r>
              <a:rPr sz="7200" dirty="0" err="1"/>
              <a:t>二十七年正月初一日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30:20 </a:t>
            </a:r>
            <a:r>
              <a:rPr sz="7200" dirty="0" err="1"/>
              <a:t>十一年正月初七日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31:1 </a:t>
            </a:r>
            <a:r>
              <a:rPr sz="7200" dirty="0" err="1"/>
              <a:t>十一年三月初一日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32:1 </a:t>
            </a:r>
            <a:r>
              <a:rPr sz="7200" dirty="0" err="1"/>
              <a:t>十二年十二月初一日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32:17 </a:t>
            </a:r>
            <a:r>
              <a:rPr sz="7200" dirty="0" err="1"/>
              <a:t>十二年十二月十五日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33:21 </a:t>
            </a:r>
            <a:r>
              <a:rPr sz="7200" dirty="0" err="1"/>
              <a:t>我们被掳之后十二年十月初五日</a:t>
            </a:r>
            <a:endParaRPr sz="7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7200" dirty="0"/>
              <a:t>      40:1 </a:t>
            </a:r>
            <a:r>
              <a:rPr sz="7200" dirty="0" err="1"/>
              <a:t>我们被掳掠第二十五年，耶路撒冷城攻破后十四年</a:t>
            </a:r>
            <a:endParaRPr sz="7200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以西结书的结构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以西结书的结构</a:t>
            </a:r>
          </a:p>
        </p:txBody>
      </p:sp>
      <p:sp>
        <p:nvSpPr>
          <p:cNvPr id="159" name="1-3章 - 先知的蒙召经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1-3章 - 先知的蒙召经历</a:t>
            </a:r>
          </a:p>
          <a:p>
            <a:pPr>
              <a:buBlip>
                <a:blip r:embed="rId2"/>
              </a:buBlip>
              <a:defRPr sz="6000"/>
            </a:pPr>
            <a:r>
              <a:t>4-24章 - 预言耶路撒冷城沦陷</a:t>
            </a:r>
          </a:p>
          <a:p>
            <a:pPr>
              <a:buBlip>
                <a:blip r:embed="rId2"/>
              </a:buBlip>
              <a:defRPr sz="6000"/>
            </a:pPr>
            <a:r>
              <a:t>25-32章 - 预言列邦必受审判</a:t>
            </a:r>
          </a:p>
          <a:p>
            <a:pPr>
              <a:buBlip>
                <a:blip r:embed="rId2"/>
              </a:buBlip>
              <a:defRPr sz="6000"/>
            </a:pPr>
            <a:r>
              <a:t>33-39章 - 预言以色列家得复兴</a:t>
            </a:r>
          </a:p>
          <a:p>
            <a:pPr>
              <a:buBlip>
                <a:blip r:embed="rId2"/>
              </a:buBlip>
              <a:defRPr sz="6000"/>
            </a:pPr>
            <a:r>
              <a:t>40-48章 - 新的圣殿与献祭的异象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以西结书的主题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以西结书的主题</a:t>
            </a:r>
          </a:p>
        </p:txBody>
      </p:sp>
      <p:sp>
        <p:nvSpPr>
          <p:cNvPr id="162" name="耶和华的荣耀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耶和华的荣耀</a:t>
            </a:r>
          </a:p>
          <a:p>
            <a:pPr>
              <a:buBlip>
                <a:blip r:embed="rId2"/>
              </a:buBlip>
              <a:defRPr sz="6000"/>
            </a:pPr>
            <a:r>
              <a:t>“知道我是耶和华”</a:t>
            </a:r>
          </a:p>
          <a:p>
            <a:pPr>
              <a:buBlip>
                <a:blip r:embed="rId2"/>
              </a:buBlip>
              <a:defRPr sz="6000"/>
            </a:pPr>
            <a:r>
              <a:t>罪、赦免与新心新灵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耶和华的荣耀</a:t>
            </a:r>
          </a:p>
        </p:txBody>
      </p:sp>
      <p:sp>
        <p:nvSpPr>
          <p:cNvPr id="165" name="1-24章 - 神的荣耀离开圣殿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660399" indent="-660399">
              <a:buBlip>
                <a:blip r:embed="rId2"/>
              </a:buBlip>
              <a:defRPr sz="7000"/>
            </a:pPr>
            <a:r>
              <a:t>1-24章 - 神的荣耀离开圣殿</a:t>
            </a:r>
          </a:p>
          <a:p>
            <a:pPr marL="660399" indent="-660399">
              <a:buBlip>
                <a:blip r:embed="rId2"/>
              </a:buBlip>
              <a:defRPr sz="7000"/>
            </a:pPr>
            <a:r>
              <a:t>25-32 - 神对列邦的审判</a:t>
            </a:r>
          </a:p>
          <a:p>
            <a:pPr marL="660399" indent="-660399">
              <a:buBlip>
                <a:blip r:embed="rId2"/>
              </a:buBlip>
              <a:defRPr sz="7000"/>
            </a:pPr>
            <a:r>
              <a:t>33-48 - 神的荣耀回归圣殿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耶和华的荣耀</a:t>
            </a:r>
          </a:p>
        </p:txBody>
      </p:sp>
      <p:sp>
        <p:nvSpPr>
          <p:cNvPr id="168" name="“我观看，见狂风从北方刮来，随着有一朵包括闪烁火的大云，周围有光辉，从其中的火内发出好像光耀的精金” -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0" indent="0" algn="ctr" defTabSz="800735">
              <a:spcBef>
                <a:spcPts val="4000"/>
              </a:spcBef>
              <a:buSzTx/>
              <a:buNone/>
              <a:defRPr sz="5820"/>
            </a:pPr>
            <a:r>
              <a:t>“我观看，见狂风从北方刮来，随着有一朵包括闪烁火的大云，周围有光辉，从其中的火内发出好像光耀的精金” - </a:t>
            </a:r>
          </a:p>
          <a:p>
            <a:pPr marL="0" indent="0" algn="ctr" defTabSz="800735">
              <a:spcBef>
                <a:spcPts val="4000"/>
              </a:spcBef>
              <a:buSzTx/>
              <a:buNone/>
              <a:defRPr sz="5820"/>
            </a:pPr>
            <a:r>
              <a:t>结1:4</a:t>
            </a:r>
          </a:p>
          <a:p>
            <a:pPr marL="640588" indent="-640588" defTabSz="800735">
              <a:spcBef>
                <a:spcPts val="4000"/>
              </a:spcBef>
              <a:buBlip>
                <a:blip r:embed="rId2"/>
              </a:buBlip>
              <a:defRPr sz="5820"/>
            </a:pPr>
            <a:r>
              <a:t>狂风和火云 - 耶和华的同在</a:t>
            </a:r>
          </a:p>
          <a:p>
            <a:pPr marL="1281176" lvl="1" indent="-640588" defTabSz="800735">
              <a:spcBef>
                <a:spcPts val="4000"/>
              </a:spcBef>
              <a:buBlip>
                <a:blip r:embed="rId2"/>
              </a:buBlip>
              <a:defRPr sz="5820"/>
            </a:pPr>
            <a:r>
              <a:t>出 19:16-19； 申1:33； 出40:34</a:t>
            </a:r>
          </a:p>
          <a:p>
            <a:pPr marL="640588" indent="-640588" defTabSz="800735">
              <a:spcBef>
                <a:spcPts val="4000"/>
              </a:spcBef>
              <a:buBlip>
                <a:blip r:embed="rId2"/>
              </a:buBlip>
              <a:defRPr sz="5820"/>
            </a:pPr>
            <a:r>
              <a:t>耶和华的荣耀为什么不在圣殿，而在被掳之地？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耶和华的荣耀</a:t>
            </a:r>
          </a:p>
        </p:txBody>
      </p:sp>
      <p:sp>
        <p:nvSpPr>
          <p:cNvPr id="171" name="神的荣耀出现在被掳之地 - 结1：4-28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5460"/>
            </a:pPr>
            <a:r>
              <a:t>神的荣耀出现在被掳之地 - 结1：4-28</a:t>
            </a:r>
          </a:p>
          <a:p>
            <a:pPr marL="1030223" lvl="1" indent="-515111" defTabSz="643889">
              <a:spcBef>
                <a:spcPts val="3200"/>
              </a:spcBef>
              <a:buBlip>
                <a:blip r:embed="rId2"/>
              </a:buBlip>
              <a:defRPr sz="4680"/>
            </a:pPr>
            <a:r>
              <a:t>4个预兆 （4-5章）和两个讲道（6-7章）</a:t>
            </a:r>
          </a:p>
          <a:p>
            <a:pPr marL="1030223" lvl="1" indent="-515111" defTabSz="643889">
              <a:spcBef>
                <a:spcPts val="3200"/>
              </a:spcBef>
              <a:buBlip>
                <a:blip r:embed="rId2"/>
              </a:buBlip>
              <a:defRPr sz="4680"/>
            </a:pPr>
            <a:r>
              <a:t>以色列家背弃神的律例典章，耶和华的审判必定来到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5460"/>
            </a:pPr>
            <a:r>
              <a:t>异象中，神的荣耀离开圣殿 - 结8-11章</a:t>
            </a:r>
          </a:p>
          <a:p>
            <a:pPr marL="1030223" lvl="1" indent="-515111" defTabSz="643889">
              <a:spcBef>
                <a:spcPts val="3200"/>
              </a:spcBef>
              <a:buBlip>
                <a:blip r:embed="rId2"/>
              </a:buBlip>
              <a:defRPr sz="4680"/>
            </a:pPr>
            <a:r>
              <a:t>耶路撒冷被毁，神审判以色列家，但将立新约，赐新心新灵（12-39章）</a:t>
            </a:r>
          </a:p>
          <a:p>
            <a:pPr marL="515111" indent="-515111" defTabSz="643889">
              <a:spcBef>
                <a:spcPts val="3200"/>
              </a:spcBef>
              <a:buBlip>
                <a:blip r:embed="rId2"/>
              </a:buBlip>
              <a:defRPr sz="5460"/>
            </a:pPr>
            <a:r>
              <a:t>异象中，神的荣耀重回圣殿 - 结43:2-5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耶和华的荣耀</a:t>
            </a:r>
          </a:p>
        </p:txBody>
      </p:sp>
      <p:sp>
        <p:nvSpPr>
          <p:cNvPr id="174" name="以西结在异象中被带到耶路撒冷的圣殿 （8-11章）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581151" indent="-581151" defTabSz="726440">
              <a:spcBef>
                <a:spcPts val="3600"/>
              </a:spcBef>
              <a:buBlip>
                <a:blip r:embed="rId2"/>
              </a:buBlip>
              <a:defRPr sz="5280"/>
            </a:pPr>
            <a:r>
              <a:t>以西结在异象中被带到耶路撒冷的圣殿 （8-11章）</a:t>
            </a:r>
          </a:p>
          <a:p>
            <a:pPr marL="1162303" lvl="1" indent="-581151" defTabSz="726440">
              <a:spcBef>
                <a:spcPts val="3600"/>
              </a:spcBef>
              <a:buBlip>
                <a:blip r:embed="rId2"/>
              </a:buBlip>
              <a:defRPr sz="5280"/>
            </a:pPr>
            <a:r>
              <a:t>8:4 “在那里有以色列神的荣耀，形状与我在平原所见的一样。”</a:t>
            </a:r>
          </a:p>
          <a:p>
            <a:pPr marL="1162303" lvl="1" indent="-581151" defTabSz="726440">
              <a:spcBef>
                <a:spcPts val="3600"/>
              </a:spcBef>
              <a:buBlip>
                <a:blip r:embed="rId2"/>
              </a:buBlip>
              <a:defRPr sz="5280"/>
            </a:pPr>
            <a:r>
              <a:t>8:6 “人子啊，以色列家所行的，就是在此行这大可憎的事，使我远离我的圣所。。。”</a:t>
            </a:r>
          </a:p>
          <a:p>
            <a:pPr marL="1162303" lvl="1" indent="-581151" defTabSz="726440">
              <a:spcBef>
                <a:spcPts val="3600"/>
              </a:spcBef>
              <a:buBlip>
                <a:blip r:embed="rId2"/>
              </a:buBlip>
              <a:defRPr sz="5280"/>
            </a:pPr>
            <a:r>
              <a:t>11:16 “我虽将以色列全家远远迁到列国中，将他们分散在列邦内，我还要在他们所到的列邦，暂作他们的圣所。”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以西结书通读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以西结书通读</a:t>
            </a:r>
          </a:p>
        </p:txBody>
      </p:sp>
      <p:sp>
        <p:nvSpPr>
          <p:cNvPr id="123" name="先知书总体认识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先知书总体认识</a:t>
            </a:r>
          </a:p>
          <a:p>
            <a:pPr>
              <a:buBlip>
                <a:blip r:embed="rId2"/>
              </a:buBlip>
            </a:pPr>
            <a:r>
              <a:t>以西结书的历史背景</a:t>
            </a:r>
          </a:p>
          <a:p>
            <a:pPr>
              <a:buBlip>
                <a:blip r:embed="rId2"/>
              </a:buBlip>
            </a:pPr>
            <a:r>
              <a:t>先知以西结</a:t>
            </a:r>
          </a:p>
          <a:p>
            <a:pPr>
              <a:buBlip>
                <a:blip r:embed="rId2"/>
              </a:buBlip>
            </a:pPr>
            <a:r>
              <a:t>以西结书结构</a:t>
            </a:r>
          </a:p>
          <a:p>
            <a:pPr>
              <a:buBlip>
                <a:blip r:embed="rId2"/>
              </a:buBlip>
            </a:pPr>
            <a:r>
              <a:t>以西结书的主要主题</a:t>
            </a:r>
          </a:p>
          <a:p>
            <a:pPr>
              <a:buBlip>
                <a:blip r:embed="rId2"/>
              </a:buBlip>
            </a:pPr>
            <a:r>
              <a:t>以西结书一些细节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耶和华的荣耀</a:t>
            </a:r>
          </a:p>
        </p:txBody>
      </p:sp>
      <p:sp>
        <p:nvSpPr>
          <p:cNvPr id="177" name="以西结在异象中被带到耶路撒冷的新圣殿 （40-48章）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627379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以西结在异象中被带到耶路撒冷的新圣殿 （40-48章）</a:t>
            </a:r>
          </a:p>
          <a:p>
            <a:pPr marL="1254759" lvl="1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43:2-5 “以色列神的荣光从东而来。他的声音如同多水的声音。地就因他的荣耀发光。其状如从前他来灭城的时候我所见的异象，那异象如我在迦巴鲁河边所见的异象，我就俯伏在地。耶和华的荣光从朝东的门照入殿中。灵将我举起，带入内院，不料，耶和华的荣光充满了殿。”</a:t>
            </a:r>
          </a:p>
          <a:p>
            <a:pPr marL="1254759" lvl="1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48:35 。。。这城的名字，必称为：“耶和华的所在。”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rPr dirty="0" err="1"/>
              <a:t>耶和华的荣耀</a:t>
            </a:r>
            <a:endParaRPr dirty="0"/>
          </a:p>
        </p:txBody>
      </p:sp>
      <p:sp>
        <p:nvSpPr>
          <p:cNvPr id="180" name="1:28 – 这就是耶和华荣耀的形象，我一看见就俯伏在地…"/>
          <p:cNvSpPr txBox="1">
            <a:spLocks noGrp="1"/>
          </p:cNvSpPr>
          <p:nvPr>
            <p:ph type="body" idx="1"/>
          </p:nvPr>
        </p:nvSpPr>
        <p:spPr>
          <a:xfrm>
            <a:off x="1264453" y="2535536"/>
            <a:ext cx="21975972" cy="1024604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1:28 – </a:t>
            </a:r>
            <a:r>
              <a:rPr sz="3200" dirty="0" err="1"/>
              <a:t>这就是耶和华荣耀的形象，我一看见就俯伏在地</a:t>
            </a:r>
            <a:endParaRPr sz="3200" dirty="0"/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3:12 – </a:t>
            </a:r>
            <a:r>
              <a:rPr sz="3200" dirty="0" err="1"/>
              <a:t>从耶和华的所在显出来的荣耀是该称颂的</a:t>
            </a:r>
            <a:endParaRPr sz="3200" dirty="0"/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3:23 – </a:t>
            </a:r>
            <a:r>
              <a:rPr sz="3200" dirty="0" err="1"/>
              <a:t>于是我起来往平原去，不料，耶和华的荣耀，正如我在迦巴鲁河边所见的一样，停在那里，我就俯伏与地</a:t>
            </a:r>
            <a:r>
              <a:rPr sz="3200" dirty="0"/>
              <a:t>。</a:t>
            </a:r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8:4 – </a:t>
            </a:r>
            <a:r>
              <a:rPr sz="3200" dirty="0" err="1"/>
              <a:t>谁知，在那里（耶路撒冷圣殿的北门）有以色列神的荣耀，形状与我在平原所见的一样</a:t>
            </a:r>
            <a:r>
              <a:rPr sz="3200" dirty="0"/>
              <a:t>。</a:t>
            </a:r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9:3 – </a:t>
            </a:r>
            <a:r>
              <a:rPr sz="3200" dirty="0" err="1"/>
              <a:t>以色列神的荣耀本在基路伯上，现今从那里升到殿的门槛</a:t>
            </a:r>
            <a:endParaRPr sz="3200" dirty="0"/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10:4 – </a:t>
            </a:r>
            <a:r>
              <a:rPr sz="3200" dirty="0" err="1"/>
              <a:t>耶和华的荣耀从基路伯那里上升，停在门槛以上</a:t>
            </a:r>
            <a:endParaRPr sz="3200" dirty="0"/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10:18-19 – 耶和华的荣耀从殿的门槛那里出去，停在基路伯以上。基路伯出去的时候，就展开翅膀，在我眼前离地上升，轮也在他们的旁边，都停在耶和华殿的东门口。在他们以上有以色列神的荣耀。</a:t>
            </a:r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11:22-23 – </a:t>
            </a:r>
            <a:r>
              <a:rPr sz="3200" dirty="0" err="1"/>
              <a:t>于是基路伯展开翅膀，轮子都在他们旁边；在他们以上，有以色列神的荣耀。耶和华的荣耀从城中上升，停在城东的那座山上</a:t>
            </a:r>
            <a:r>
              <a:rPr sz="3200" dirty="0"/>
              <a:t>。</a:t>
            </a:r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39:21 – </a:t>
            </a:r>
            <a:r>
              <a:rPr sz="3200" dirty="0" err="1"/>
              <a:t>我必显我的荣耀在列国中，万民就必看见我所行的审判与我在他们身上所加的手</a:t>
            </a:r>
            <a:r>
              <a:rPr sz="3200" dirty="0"/>
              <a:t>。</a:t>
            </a:r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/>
              <a:t>43:2-5 - 以色列神的荣光从东而来。他的声音如同多水的声音。地就因他的荣耀发光。其状如从前他来灭城的时候我所见的异象，那异象如我在迦巴鲁河边所见的异象，我就俯伏在地。耶和华的荣光从朝东的门照入殿中。灵将我举起，带入内院，不料，耶和华的荣光充满了殿。</a:t>
            </a:r>
          </a:p>
          <a:p>
            <a:pPr marL="0" indent="548639" defTabSz="411479">
              <a:lnSpc>
                <a:spcPts val="5000"/>
              </a:lnSpc>
              <a:spcBef>
                <a:spcPts val="0"/>
              </a:spcBef>
              <a:buSzTx/>
              <a:buNone/>
              <a:defRPr sz="3509">
                <a:solidFill>
                  <a:schemeClr val="accent5">
                    <a:lumOff val="-1742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44:4 – </a:t>
            </a:r>
            <a:r>
              <a:rPr dirty="0" err="1"/>
              <a:t>他又带我由北门来到殿前，我观看，见耶和华的荣光充满耶和华的殿，我就俯伏在地</a:t>
            </a:r>
            <a:r>
              <a:rPr dirty="0"/>
              <a:t>。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耶和华的荣耀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耶和华的荣耀</a:t>
            </a:r>
          </a:p>
        </p:txBody>
      </p:sp>
      <p:sp>
        <p:nvSpPr>
          <p:cNvPr id="183" name="耶和华荣耀的离开与回归显出神的公义与怜悯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耶和华荣耀的离开与回归显出神的公义与怜悯</a:t>
            </a:r>
          </a:p>
          <a:p>
            <a:pPr>
              <a:buBlip>
                <a:blip r:embed="rId2"/>
              </a:buBlip>
              <a:defRPr sz="6000"/>
            </a:pPr>
            <a:r>
              <a:t>神要以色列家看到神的荣耀而知罪、惭愧 43:10</a:t>
            </a:r>
          </a:p>
          <a:p>
            <a:pPr>
              <a:buBlip>
                <a:blip r:embed="rId2"/>
              </a:buBlip>
              <a:defRPr sz="6000"/>
            </a:pPr>
            <a:r>
              <a:t>我们今天呢？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知道我是耶和华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知道我是耶和华</a:t>
            </a:r>
          </a:p>
        </p:txBody>
      </p:sp>
      <p:sp>
        <p:nvSpPr>
          <p:cNvPr id="186" name="出现超过60次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627379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出现超过60次</a:t>
            </a:r>
          </a:p>
          <a:p>
            <a:pPr marL="1254759" lvl="1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以色列本是祭司国度 - “如今你们若实在听从我的话，遵守我的约，就要在万民中作属我的子民，因为全地都是我的。你们要归我作祭司的国度，为圣洁的国民。”出19:5-6</a:t>
            </a:r>
          </a:p>
          <a:p>
            <a:pPr marL="1254759" lvl="1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神的名因子民的罪而受损</a:t>
            </a:r>
          </a:p>
          <a:p>
            <a:pPr marL="1254759" lvl="1" indent="-627379" defTabSz="784225">
              <a:spcBef>
                <a:spcPts val="3900"/>
              </a:spcBef>
              <a:buBlip>
                <a:blip r:embed="rId2"/>
              </a:buBlip>
              <a:defRPr sz="5700"/>
            </a:pPr>
            <a:r>
              <a:t>神审判以色列家与列邦，目的让两者都知道耶和华是神。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知道我是耶和华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知道我是耶和华</a:t>
            </a:r>
          </a:p>
        </p:txBody>
      </p:sp>
      <p:sp>
        <p:nvSpPr>
          <p:cNvPr id="189" name="6：7，10，13，14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528320" indent="-528320" defTabSz="660400">
              <a:spcBef>
                <a:spcPts val="3300"/>
              </a:spcBef>
              <a:buBlip>
                <a:blip r:embed="rId2"/>
              </a:buBlip>
              <a:defRPr sz="4800"/>
            </a:pPr>
            <a:r>
              <a:t>6：7，10，13，14</a:t>
            </a:r>
          </a:p>
          <a:p>
            <a:pPr marL="528320" indent="-528320" defTabSz="660400">
              <a:spcBef>
                <a:spcPts val="3300"/>
              </a:spcBef>
              <a:buBlip>
                <a:blip r:embed="rId2"/>
              </a:buBlip>
              <a:defRPr sz="4800"/>
            </a:pPr>
            <a:r>
              <a:t>11:10，12</a:t>
            </a:r>
          </a:p>
          <a:p>
            <a:pPr marL="528320" indent="-528320" defTabSz="660400">
              <a:spcBef>
                <a:spcPts val="3300"/>
              </a:spcBef>
              <a:buBlip>
                <a:blip r:embed="rId2"/>
              </a:buBlip>
              <a:defRPr sz="4800"/>
            </a:pPr>
            <a:r>
              <a:t>12：15</a:t>
            </a:r>
          </a:p>
          <a:p>
            <a:pPr marL="528320" indent="-528320" defTabSz="660400">
              <a:spcBef>
                <a:spcPts val="3300"/>
              </a:spcBef>
              <a:buBlip>
                <a:blip r:embed="rId2"/>
              </a:buBlip>
              <a:defRPr sz="4800"/>
            </a:pPr>
            <a:r>
              <a:t>20章 6次</a:t>
            </a:r>
          </a:p>
          <a:p>
            <a:pPr marL="528320" indent="-528320" defTabSz="660400">
              <a:spcBef>
                <a:spcPts val="3300"/>
              </a:spcBef>
              <a:buBlip>
                <a:blip r:embed="rId2"/>
              </a:buBlip>
              <a:defRPr sz="4800"/>
            </a:pPr>
            <a:r>
              <a:t>25-32章 - 20次</a:t>
            </a:r>
          </a:p>
          <a:p>
            <a:pPr marL="528320" indent="-528320" defTabSz="660400">
              <a:spcBef>
                <a:spcPts val="3300"/>
              </a:spcBef>
              <a:buBlip>
                <a:blip r:embed="rId2"/>
              </a:buBlip>
              <a:defRPr sz="4800"/>
            </a:pPr>
            <a:r>
              <a:t>33:29 - “我因他们所行一切可憎的事使地荒凉，令人惊骇。那时，他们就知道我是耶和华。”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知道我是耶和华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知道我是耶和华</a:t>
            </a:r>
          </a:p>
        </p:txBody>
      </p:sp>
      <p:sp>
        <p:nvSpPr>
          <p:cNvPr id="192" name="34:30 - “必知道我耶和华他们的神是与他们同在，并知道他们以色列家是我的民。”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495300" indent="-495300" defTabSz="619125">
              <a:spcBef>
                <a:spcPts val="3100"/>
              </a:spcBef>
              <a:buBlip>
                <a:blip r:embed="rId2"/>
              </a:buBlip>
              <a:defRPr sz="4500"/>
            </a:pPr>
            <a:r>
              <a:t>34:30 - “必知道我耶和华他们的神是与他们同在，并知道他们以色列家是我的民。”</a:t>
            </a:r>
          </a:p>
          <a:p>
            <a:pPr marL="495300" indent="-495300" defTabSz="619125">
              <a:spcBef>
                <a:spcPts val="3100"/>
              </a:spcBef>
              <a:buBlip>
                <a:blip r:embed="rId2"/>
              </a:buBlip>
              <a:defRPr sz="4500"/>
            </a:pPr>
            <a:r>
              <a:t>36:36 - “必知道我耶和华修造那毁坏之处，培植那荒废之地。”</a:t>
            </a:r>
          </a:p>
          <a:p>
            <a:pPr marL="495300" indent="-495300" defTabSz="619125">
              <a:spcBef>
                <a:spcPts val="3100"/>
              </a:spcBef>
              <a:buBlip>
                <a:blip r:embed="rId2"/>
              </a:buBlip>
              <a:defRPr sz="4500"/>
            </a:pPr>
            <a:r>
              <a:t>37：28 - “外邦人就必知道我是叫以色列成为圣的耶和华。”</a:t>
            </a:r>
          </a:p>
          <a:p>
            <a:pPr marL="495300" indent="-495300" defTabSz="619125">
              <a:spcBef>
                <a:spcPts val="3100"/>
              </a:spcBef>
              <a:buBlip>
                <a:blip r:embed="rId2"/>
              </a:buBlip>
              <a:defRPr sz="4500"/>
            </a:pPr>
            <a:r>
              <a:t>38:23 - “我必显为大，显为圣，在多国人的眼前显现，他们就知道我是耶和华。”</a:t>
            </a:r>
          </a:p>
          <a:p>
            <a:pPr marL="495300" indent="-495300" defTabSz="619125">
              <a:spcBef>
                <a:spcPts val="3100"/>
              </a:spcBef>
              <a:buBlip>
                <a:blip r:embed="rId2"/>
              </a:buBlip>
              <a:defRPr sz="4500"/>
            </a:pPr>
            <a:r>
              <a:t>39:7 - “我要在我民以色列中显出我的圣名，也不容我的圣名再被亵渎，列国人就知道我是耶和华以色列中的圣者。”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知道我是耶和华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知道我是耶和华</a:t>
            </a:r>
          </a:p>
        </p:txBody>
      </p:sp>
      <p:sp>
        <p:nvSpPr>
          <p:cNvPr id="195" name="39:21-29 - ““我必显我的荣耀在列国中。万民就必看见我所行的审判与我在他们身上所加的手。这样，从那日以后，以色列家必知道我是耶和华他们的神。列国人也必知道以色列家被掳掠是因他们的罪孽。他们得罪我，我就掩面不顾，将他们交在敌人手中，他们便都倒在刀下。我是照他们的污秽和罪过待他们，并且我掩面不顾他们。主耶和华如此说，我要使雅各被掳的人归回，要怜悯以色列全家，又为我的圣名发热心。他们在本地安然居住，无人惊吓，是我将他们从万民中领回，从仇敌之地召来。我在许多国的民眼前，在他们身上显为圣的时候，他们要担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501904" indent="-501904" defTabSz="627379">
              <a:spcBef>
                <a:spcPts val="3100"/>
              </a:spcBef>
              <a:buBlip>
                <a:blip r:embed="rId2"/>
              </a:buBlip>
              <a:defRPr sz="4560"/>
            </a:pPr>
            <a:r>
              <a:t>39:21-29 - ““我必显我的荣耀在列国中。万民就必看见我所行的审判与我在他们身上所加的手。这样，从那日以后，以色列家必知道我是耶和华他们的神。列国人也必知道以色列家被掳掠是因他们的罪孽。他们得罪我，我就掩面不顾，将他们交在敌人手中，他们便都倒在刀下。我是照他们的污秽和罪过待他们，并且我掩面不顾他们。主耶和华如此说，我要使雅各被掳的人归回，要怜悯以色列全家，又为我的圣名发热心。他们在本地安然居住，无人惊吓，是我将他们从万民中领回，从仇敌之地召来。我在许多国的民眼前，在他们身上显为圣的时候，他们要担当自己的羞辱和干犯我的一切罪。因我使他们被掳到外邦人中，后又聚集他们归回本地，他们就知道我是耶和华他们的神。我必不再留他们一人在外邦。我也不再掩面不顾他们，因我已将我的灵浇灌以色列家。这是主耶和华说的。”</a:t>
            </a:r>
            <a:r>
              <a:rPr sz="912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t>”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知道我是耶和华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知道我是耶和华</a:t>
            </a:r>
          </a:p>
        </p:txBody>
      </p:sp>
      <p:sp>
        <p:nvSpPr>
          <p:cNvPr id="198" name="今天我们认识神吗？认识主耶稣吗？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今天我们认识神吗？认识主耶稣吗？</a:t>
            </a:r>
          </a:p>
          <a:p>
            <a:pPr>
              <a:buBlip>
                <a:blip r:embed="rId2"/>
              </a:buBlip>
              <a:defRPr sz="6000"/>
            </a:pPr>
            <a:r>
              <a:t>我们在乎神的名吗？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以西结书通读第一周测试题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以西结书通读第一周测试题</a:t>
            </a:r>
          </a:p>
        </p:txBody>
      </p:sp>
      <p:sp>
        <p:nvSpPr>
          <p:cNvPr id="201" name="Double-click to edit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0" indent="0">
              <a:buSzTx/>
              <a:buNone/>
              <a:defRPr sz="6000"/>
            </a:pPr>
            <a:endParaRPr/>
          </a:p>
        </p:txBody>
      </p:sp>
      <p:pic>
        <p:nvPicPr>
          <p:cNvPr id="202" name="2023-08-06.png" descr="2023-08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59" y="3859218"/>
            <a:ext cx="7524683" cy="7524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先知书概括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先知书概括</a:t>
            </a:r>
          </a:p>
        </p:txBody>
      </p:sp>
      <p:sp>
        <p:nvSpPr>
          <p:cNvPr id="126" name="Prophets （先知）与Prophecy（预言）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Prophets （先知）与Prophecy（预言）</a:t>
            </a:r>
          </a:p>
          <a:p>
            <a:pPr>
              <a:buBlip>
                <a:blip r:embed="rId2"/>
              </a:buBlip>
              <a:defRPr sz="6000"/>
            </a:pPr>
            <a:r>
              <a:t>先知书</a:t>
            </a:r>
          </a:p>
          <a:p>
            <a:pPr>
              <a:buBlip>
                <a:blip r:embed="rId2"/>
              </a:buBlip>
              <a:defRPr sz="6000"/>
            </a:pPr>
            <a:r>
              <a:t>先知时代的信息</a:t>
            </a:r>
          </a:p>
          <a:p>
            <a:pPr>
              <a:buBlip>
                <a:blip r:embed="rId2"/>
              </a:buBlip>
              <a:defRPr sz="6000"/>
            </a:pPr>
            <a:r>
              <a:t>先知书如何成书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先知书概括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先知书概括</a:t>
            </a:r>
          </a:p>
        </p:txBody>
      </p:sp>
      <p:sp>
        <p:nvSpPr>
          <p:cNvPr id="129" name="先知书的前置：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600963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先知书的前置：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耶和华是这个世界的创造者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耶和华与亚伯拉罕立约，亚伯拉罕家族带祝福给万国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耶和华与以色列立约（西奈山之约），以色列家为神的子民，祭司国度。守约得祝福，违约得诅咒。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耶和华与大卫立约，从大卫后裔中兴起一位君王统治万国</a:t>
            </a:r>
          </a:p>
          <a:p>
            <a:pPr marL="1201927" lvl="1" indent="-600963" defTabSz="751205">
              <a:spcBef>
                <a:spcPts val="3800"/>
              </a:spcBef>
              <a:buBlip>
                <a:blip r:embed="rId2"/>
              </a:buBlip>
              <a:defRPr sz="5460"/>
            </a:pPr>
            <a:r>
              <a:t>耶和华与以色列民立新约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先知书概括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先知书概括</a:t>
            </a:r>
          </a:p>
        </p:txBody>
      </p:sp>
      <p:sp>
        <p:nvSpPr>
          <p:cNvPr id="132" name="先知书里的信息：警戒，责备，劝勉，安慰，预告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先知书里的信息：警戒，责备，劝勉，安慰，预告</a:t>
            </a:r>
          </a:p>
          <a:p>
            <a:pPr lvl="1">
              <a:buBlip>
                <a:blip r:embed="rId2"/>
              </a:buBlip>
              <a:defRPr sz="6000"/>
            </a:pPr>
            <a:r>
              <a:t>指责以色列和万国背弃耶和华</a:t>
            </a:r>
          </a:p>
          <a:p>
            <a:pPr lvl="1">
              <a:buBlip>
                <a:blip r:embed="rId2"/>
              </a:buBlip>
              <a:defRPr sz="6000"/>
            </a:pPr>
            <a:r>
              <a:t>呼吁以色列家悔改，转离罪恶</a:t>
            </a:r>
          </a:p>
          <a:p>
            <a:pPr lvl="1">
              <a:buBlip>
                <a:blip r:embed="rId2"/>
              </a:buBlip>
              <a:defRPr sz="6000"/>
            </a:pPr>
            <a:r>
              <a:t>警告耶和华的审判即将到来</a:t>
            </a:r>
          </a:p>
          <a:p>
            <a:pPr lvl="1">
              <a:buBlip>
                <a:blip r:embed="rId2"/>
              </a:buBlip>
              <a:defRPr sz="6000"/>
            </a:pPr>
            <a:r>
              <a:t>宣告复兴与盼望将在审判后到来。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先知书概括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先知书概括</a:t>
            </a:r>
          </a:p>
        </p:txBody>
      </p:sp>
      <p:sp>
        <p:nvSpPr>
          <p:cNvPr id="135" name="如何读先知书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如何读先知书</a:t>
            </a:r>
          </a:p>
          <a:p>
            <a:pPr lvl="1">
              <a:buBlip>
                <a:blip r:embed="rId2"/>
              </a:buBlip>
              <a:defRPr sz="6000"/>
            </a:pPr>
            <a:r>
              <a:t>读上下文</a:t>
            </a:r>
          </a:p>
          <a:p>
            <a:pPr lvl="1">
              <a:buBlip>
                <a:blip r:embed="rId2"/>
              </a:buBlip>
              <a:defRPr sz="6000"/>
            </a:pPr>
            <a:r>
              <a:t>注意文体</a:t>
            </a:r>
          </a:p>
          <a:p>
            <a:pPr lvl="1">
              <a:buBlip>
                <a:blip r:embed="rId2"/>
              </a:buBlip>
              <a:defRPr sz="6000"/>
            </a:pPr>
            <a:r>
              <a:t>修辞方式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以西结书历史背景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以西结书历史背景</a:t>
            </a:r>
          </a:p>
        </p:txBody>
      </p:sp>
      <p:sp>
        <p:nvSpPr>
          <p:cNvPr id="138" name="“耶和华虽然不断差遣他的仆人众先知到你们那里去；但你们却没有听从，毫不留心。”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 marL="0" lvl="1" indent="0" algn="ctr">
              <a:buSzTx/>
              <a:buNone/>
              <a:defRPr sz="6000"/>
            </a:pPr>
            <a:r>
              <a:t>“耶和华虽然不断差遣他的仆人众先知到你们那里去；但你们却没有听从，毫不留心。” </a:t>
            </a:r>
          </a:p>
          <a:p>
            <a:pPr marL="0" lvl="1" indent="0" algn="ctr">
              <a:buSzTx/>
              <a:buNone/>
            </a:pPr>
            <a:r>
              <a:t>耶利米书25:4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以西结书历史背景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以西结书历史背景</a:t>
            </a:r>
          </a:p>
        </p:txBody>
      </p:sp>
      <p:graphicFrame>
        <p:nvGraphicFramePr>
          <p:cNvPr id="141" name="Table"/>
          <p:cNvGraphicFramePr/>
          <p:nvPr>
            <p:extLst>
              <p:ext uri="{D42A27DB-BD31-4B8C-83A1-F6EECF244321}">
                <p14:modId xmlns:p14="http://schemas.microsoft.com/office/powerpoint/2010/main" val="2720165157"/>
              </p:ext>
            </p:extLst>
          </p:nvPr>
        </p:nvGraphicFramePr>
        <p:xfrm>
          <a:off x="1743922" y="2542949"/>
          <a:ext cx="22106678" cy="10764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543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0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6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2358">
                <a:tc>
                  <a:txBody>
                    <a:bodyPr/>
                    <a:lstStyle/>
                    <a:p>
                      <a:pPr algn="l">
                        <a:defRPr sz="4200"/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 dirty="0" err="1">
                          <a:solidFill>
                            <a:srgbClr val="3E231A"/>
                          </a:solidFill>
                        </a:rPr>
                        <a:t>以赛亚</a:t>
                      </a:r>
                      <a:r>
                        <a:rPr sz="3200" dirty="0">
                          <a:solidFill>
                            <a:srgbClr val="3E231A"/>
                          </a:solidFill>
                        </a:rPr>
                        <a:t>
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3E231A"/>
                          </a:solidFill>
                        </a:rPr>
                        <a:t>耶利米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3E231A"/>
                          </a:solidFill>
                        </a:rPr>
                        <a:t>以西结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3E231A"/>
                          </a:solidFill>
                        </a:rPr>
                        <a:t>但以理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91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3E231A"/>
                          </a:solidFill>
                        </a:rPr>
                        <a:t>乌西雅（在位52年）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约坦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（16年）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 sz="12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 sz="1200"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 sz="1200" dirty="0"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亚哈斯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（16年）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西希家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（29年）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22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3E231A"/>
                          </a:solidFill>
                        </a:rPr>
                        <a:t>玛拿西 （55年）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亚们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（2年）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约西亚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（31年）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22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 err="1">
                          <a:solidFill>
                            <a:srgbClr val="3E231A"/>
                          </a:solidFill>
                        </a:rPr>
                        <a:t>约哈斯</a:t>
                      </a:r>
                      <a:r>
                        <a:rPr sz="1700" dirty="0">
                          <a:solidFill>
                            <a:srgbClr val="3E231A"/>
                          </a:solidFill>
                        </a:rPr>
                        <a:t> （</a:t>
                      </a:r>
                      <a:r>
                        <a:rPr sz="1700" dirty="0" err="1">
                          <a:solidFill>
                            <a:srgbClr val="3E231A"/>
                          </a:solidFill>
                        </a:rPr>
                        <a:t>半年</a:t>
                      </a:r>
                      <a:r>
                        <a:rPr sz="1700" dirty="0">
                          <a:solidFill>
                            <a:srgbClr val="3E231A"/>
                          </a:solidFill>
                        </a:rPr>
                        <a:t>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22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约雅敬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（12年）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322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700" dirty="0" err="1">
                          <a:solidFill>
                            <a:srgbClr val="3E231A"/>
                          </a:solidFill>
                        </a:rPr>
                        <a:t>约雅斤</a:t>
                      </a:r>
                      <a:r>
                        <a:rPr sz="1700" dirty="0">
                          <a:solidFill>
                            <a:srgbClr val="3E231A"/>
                          </a:solidFill>
                        </a:rPr>
                        <a:t> （3个月）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3900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西底家</a:t>
                      </a:r>
                      <a:r>
                        <a:rPr sz="2400" dirty="0">
                          <a:solidFill>
                            <a:srgbClr val="3E231A"/>
                          </a:solidFill>
                        </a:rPr>
                        <a:t> （11年）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22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rgbClr val="3E231A"/>
                          </a:solidFill>
                        </a:rPr>
                        <a:t>犹大国灭亡，以色列民被掳</a:t>
                      </a:r>
                      <a:endParaRPr sz="2400" dirty="0">
                        <a:solidFill>
                          <a:srgbClr val="3E231A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3228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3E231A"/>
                          </a:solidFill>
                        </a:rPr>
                        <a:t>波斯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200" dirty="0">
                          <a:solidFill>
                            <a:srgbClr val="3E231A"/>
                          </a:solidFill>
                        </a:rPr>
                        <a:t>X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以西结书历史背景"/>
          <p:cNvSpPr txBox="1">
            <a:spLocks noGrp="1"/>
          </p:cNvSpPr>
          <p:nvPr>
            <p:ph type="title"/>
          </p:nvPr>
        </p:nvSpPr>
        <p:spPr>
          <a:xfrm>
            <a:off x="2374900" y="889000"/>
            <a:ext cx="19621500" cy="1653948"/>
          </a:xfrm>
          <a:prstGeom prst="rect">
            <a:avLst/>
          </a:prstGeom>
        </p:spPr>
        <p:txBody>
          <a:bodyPr/>
          <a:lstStyle>
            <a:lvl1pPr defTabSz="718184">
              <a:defRPr sz="8700"/>
            </a:lvl1pPr>
          </a:lstStyle>
          <a:p>
            <a:r>
              <a:t>以西结书历史背景</a:t>
            </a:r>
          </a:p>
        </p:txBody>
      </p:sp>
      <p:sp>
        <p:nvSpPr>
          <p:cNvPr id="144" name="以色列&amp;犹大国…"/>
          <p:cNvSpPr txBox="1">
            <a:spLocks noGrp="1"/>
          </p:cNvSpPr>
          <p:nvPr>
            <p:ph type="body" idx="1"/>
          </p:nvPr>
        </p:nvSpPr>
        <p:spPr>
          <a:xfrm>
            <a:off x="2374900" y="2924119"/>
            <a:ext cx="19621500" cy="939488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6000"/>
            </a:pPr>
            <a:r>
              <a:t>以色列&amp;犹大国</a:t>
            </a:r>
          </a:p>
          <a:p>
            <a:pPr lvl="1">
              <a:buBlip>
                <a:blip r:embed="rId2"/>
              </a:buBlip>
              <a:defRPr sz="6000"/>
            </a:pPr>
            <a:r>
              <a:t>西希家 - 重修、洁净圣殿；依靠耶和华抵御亚述</a:t>
            </a:r>
          </a:p>
          <a:p>
            <a:pPr lvl="1">
              <a:buBlip>
                <a:blip r:embed="rId2"/>
              </a:buBlip>
              <a:defRPr sz="6000"/>
            </a:pPr>
            <a:r>
              <a:t>玛拿西和亚们 - 超过半个世纪拜偶像</a:t>
            </a:r>
          </a:p>
          <a:p>
            <a:pPr lvl="1">
              <a:buBlip>
                <a:blip r:embed="rId2"/>
              </a:buBlip>
              <a:defRPr sz="6000"/>
            </a:pPr>
            <a:r>
              <a:t>约西亚 - 清除偶像，宗教改革</a:t>
            </a:r>
          </a:p>
          <a:p>
            <a:pPr>
              <a:buBlip>
                <a:blip r:embed="rId2"/>
              </a:buBlip>
              <a:defRPr sz="6000"/>
            </a:pPr>
            <a:r>
              <a:t>亚述、巴比伦 &amp; 埃及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Macintosh PowerPoint</Application>
  <PresentationFormat>Custom</PresentationFormat>
  <Paragraphs>190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Microsoft YaHei UI</vt:lpstr>
      <vt:lpstr>Helvetica</vt:lpstr>
      <vt:lpstr>Helvetica Neue</vt:lpstr>
      <vt:lpstr>Papyrus</vt:lpstr>
      <vt:lpstr>Times Roman</vt:lpstr>
      <vt:lpstr>Parchment</vt:lpstr>
      <vt:lpstr>以西结书通读 I</vt:lpstr>
      <vt:lpstr>以西结书通读</vt:lpstr>
      <vt:lpstr>先知书概括</vt:lpstr>
      <vt:lpstr>先知书概括</vt:lpstr>
      <vt:lpstr>先知书概括</vt:lpstr>
      <vt:lpstr>先知书概括</vt:lpstr>
      <vt:lpstr>以西结书历史背景</vt:lpstr>
      <vt:lpstr>以西结书历史背景</vt:lpstr>
      <vt:lpstr>以西结书历史背景</vt:lpstr>
      <vt:lpstr>以西结书历史背景</vt:lpstr>
      <vt:lpstr>先知以西结</vt:lpstr>
      <vt:lpstr>先知以西结</vt:lpstr>
      <vt:lpstr>以西结书的结构</vt:lpstr>
      <vt:lpstr>以西结书的结构</vt:lpstr>
      <vt:lpstr>以西结书的主题</vt:lpstr>
      <vt:lpstr>耶和华的荣耀</vt:lpstr>
      <vt:lpstr>耶和华的荣耀</vt:lpstr>
      <vt:lpstr>耶和华的荣耀</vt:lpstr>
      <vt:lpstr>耶和华的荣耀</vt:lpstr>
      <vt:lpstr>耶和华的荣耀</vt:lpstr>
      <vt:lpstr>耶和华的荣耀</vt:lpstr>
      <vt:lpstr>耶和华的荣耀</vt:lpstr>
      <vt:lpstr>知道我是耶和华</vt:lpstr>
      <vt:lpstr>知道我是耶和华</vt:lpstr>
      <vt:lpstr>知道我是耶和华</vt:lpstr>
      <vt:lpstr>知道我是耶和华</vt:lpstr>
      <vt:lpstr>知道我是耶和华</vt:lpstr>
      <vt:lpstr>以西结书通读第一周测试题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以西结书通读 I</dc:title>
  <cp:lastModifiedBy>Marcella Feng</cp:lastModifiedBy>
  <cp:revision>1</cp:revision>
  <dcterms:modified xsi:type="dcterms:W3CDTF">2023-08-02T17:53:04Z</dcterms:modified>
</cp:coreProperties>
</file>