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9" r:id="rId4"/>
    <p:sldId id="290" r:id="rId5"/>
    <p:sldId id="291" r:id="rId6"/>
    <p:sldId id="292" r:id="rId7"/>
    <p:sldId id="293" r:id="rId8"/>
    <p:sldId id="294" r:id="rId9"/>
    <p:sldId id="284" r:id="rId10"/>
    <p:sldId id="285" r:id="rId11"/>
    <p:sldId id="286" r:id="rId12"/>
    <p:sldId id="287" r:id="rId13"/>
    <p:sldId id="288" r:id="rId14"/>
    <p:sldId id="289" r:id="rId15"/>
    <p:sldId id="295" r:id="rId16"/>
    <p:sldId id="296" r:id="rId17"/>
    <p:sldId id="297" r:id="rId18"/>
    <p:sldId id="298" r:id="rId19"/>
    <p:sldId id="299" r:id="rId20"/>
    <p:sldId id="301" r:id="rId21"/>
    <p:sldId id="300" r:id="rId22"/>
    <p:sldId id="302" r:id="rId23"/>
    <p:sldId id="303" r:id="rId24"/>
    <p:sldId id="304" r:id="rId25"/>
    <p:sldId id="305" r:id="rId26"/>
    <p:sldId id="306" r:id="rId27"/>
    <p:sldId id="283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6"/>
  </p:normalViewPr>
  <p:slideViewPr>
    <p:cSldViewPr snapToGrid="0">
      <p:cViewPr varScale="1">
        <p:scale>
          <a:sx n="51" d="100"/>
          <a:sy n="51" d="100"/>
        </p:scale>
        <p:origin x="4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yramids of Giza silhouetted against an orange sunset"/>
          <p:cNvSpPr>
            <a:spLocks noGrp="1"/>
          </p:cNvSpPr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yramids of Giza silhouetted against an orange sunset"/>
          <p:cNvSpPr>
            <a:spLocks noGrp="1"/>
          </p:cNvSpPr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yramids of Giza silhouetted against an orange sunset"/>
          <p:cNvSpPr>
            <a:spLocks noGrp="1"/>
          </p:cNvSpPr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yramids of Giza silhouetted against an orange sunset"/>
          <p:cNvSpPr>
            <a:spLocks noGrp="1"/>
          </p:cNvSpPr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yramids of Giza silhouetted against an orange sunset"/>
          <p:cNvSpPr>
            <a:spLocks noGrp="1"/>
          </p:cNvSpPr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Close-up of a pyramid in Giza"/>
          <p:cNvSpPr>
            <a:spLocks noGrp="1"/>
          </p:cNvSpPr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phinx in front of the pyramids of Giza with a clear blue sky in the background"/>
          <p:cNvSpPr>
            <a:spLocks noGrp="1"/>
          </p:cNvSpPr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以西结书通读 I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以西结书通读</a:t>
            </a:r>
            <a:r>
              <a:rPr dirty="0"/>
              <a:t> I</a:t>
            </a:r>
            <a:r>
              <a:rPr lang="en-US" dirty="0"/>
              <a:t> I</a:t>
            </a:r>
            <a:endParaRPr dirty="0"/>
          </a:p>
        </p:txBody>
      </p:sp>
      <p:sp>
        <p:nvSpPr>
          <p:cNvPr id="120" name="Marcella Feng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Marcella Feng</a:t>
            </a:r>
          </a:p>
          <a:p>
            <a:r>
              <a:rPr dirty="0"/>
              <a:t>August</a:t>
            </a:r>
            <a:r>
              <a:rPr lang="zh-CN" altLang="en-US" dirty="0"/>
              <a:t> </a:t>
            </a:r>
            <a:r>
              <a:rPr lang="en-US" altLang="zh-CN" dirty="0"/>
              <a:t>13</a:t>
            </a:r>
            <a:r>
              <a:rPr lang="zh-CN" altLang="en-US" dirty="0"/>
              <a:t>，</a:t>
            </a:r>
            <a:r>
              <a:rPr dirty="0"/>
              <a:t> 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08" name="以色列家的罪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47191" indent="-647191" defTabSz="808990">
              <a:spcBef>
                <a:spcPts val="4100"/>
              </a:spcBef>
              <a:buBlip>
                <a:blip r:embed="rId2"/>
              </a:buBlip>
              <a:defRPr sz="5880"/>
            </a:pPr>
            <a:r>
              <a:rPr dirty="0" err="1"/>
              <a:t>以色列家的罪</a:t>
            </a:r>
            <a:endParaRPr dirty="0"/>
          </a:p>
          <a:p>
            <a:pPr marL="1294383" lvl="1" indent="-647191" defTabSz="808990">
              <a:spcBef>
                <a:spcPts val="4100"/>
              </a:spcBef>
              <a:buBlip>
                <a:blip r:embed="rId2"/>
              </a:buBlip>
              <a:defRPr sz="5880"/>
            </a:pPr>
            <a:r>
              <a:rPr dirty="0"/>
              <a:t>4：1-5:4 - </a:t>
            </a:r>
            <a:r>
              <a:rPr dirty="0" err="1"/>
              <a:t>预言以色列罪的后果</a:t>
            </a:r>
            <a:endParaRPr dirty="0"/>
          </a:p>
          <a:p>
            <a:pPr marL="1941576" lvl="2" indent="-647191" defTabSz="808990">
              <a:spcBef>
                <a:spcPts val="4100"/>
              </a:spcBef>
              <a:buBlip>
                <a:blip r:embed="rId2"/>
              </a:buBlip>
              <a:defRPr sz="5880"/>
            </a:pPr>
            <a:r>
              <a:rPr dirty="0" err="1"/>
              <a:t>耶路撒冷将被围困</a:t>
            </a:r>
            <a:endParaRPr dirty="0"/>
          </a:p>
          <a:p>
            <a:pPr marL="1941576" lvl="2" indent="-647191" defTabSz="808990">
              <a:spcBef>
                <a:spcPts val="4100"/>
              </a:spcBef>
              <a:buBlip>
                <a:blip r:embed="rId2"/>
              </a:buBlip>
              <a:defRPr sz="5880"/>
            </a:pPr>
            <a:r>
              <a:rPr dirty="0"/>
              <a:t>以西结被绑着，侧躺400多天，担当以色列家的罪孽</a:t>
            </a:r>
          </a:p>
          <a:p>
            <a:pPr marL="1941576" lvl="2" indent="-647191" defTabSz="808990">
              <a:spcBef>
                <a:spcPts val="4100"/>
              </a:spcBef>
              <a:buBlip>
                <a:blip r:embed="rId2"/>
              </a:buBlip>
              <a:defRPr sz="5880"/>
            </a:pPr>
            <a:r>
              <a:rPr dirty="0" err="1"/>
              <a:t>被赶出应许之地，必吃不洁净之物</a:t>
            </a:r>
            <a:endParaRPr dirty="0"/>
          </a:p>
          <a:p>
            <a:pPr marL="1941576" lvl="2" indent="-647191" defTabSz="808990">
              <a:spcBef>
                <a:spcPts val="4100"/>
              </a:spcBef>
              <a:buBlip>
                <a:blip r:embed="rId2"/>
              </a:buBlip>
              <a:defRPr sz="5880"/>
            </a:pPr>
            <a:r>
              <a:rPr lang="zh-TW" altLang="en-US" dirty="0"/>
              <a:t>被击杀分散</a:t>
            </a:r>
            <a:endParaRPr lang="en-US" altLang="zh-TW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11" name="以色列家的罪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以色列家的罪</a:t>
            </a:r>
          </a:p>
          <a:p>
            <a:pPr lvl="1">
              <a:buBlip>
                <a:blip r:embed="rId2"/>
              </a:buBlip>
              <a:defRPr sz="6000"/>
            </a:pPr>
            <a:r>
              <a:t>5：5-17 - 预言以色列罪的后果</a:t>
            </a:r>
          </a:p>
          <a:p>
            <a:pPr lvl="2">
              <a:buBlip>
                <a:blip r:embed="rId2"/>
              </a:buBlip>
              <a:defRPr sz="6000"/>
            </a:pPr>
            <a:r>
              <a:t>干犯神的律例超过四围的列邦</a:t>
            </a:r>
          </a:p>
          <a:p>
            <a:pPr lvl="2">
              <a:buBlip>
                <a:blip r:embed="rId2"/>
              </a:buBlip>
              <a:defRPr sz="6000"/>
            </a:pPr>
            <a:r>
              <a:t>因为违弃神的约，所以承受利未记26章和申命记28章里的诅咒 ：</a:t>
            </a:r>
          </a:p>
          <a:p>
            <a:pPr lvl="3">
              <a:buBlip>
                <a:blip r:embed="rId2"/>
              </a:buBlip>
              <a:defRPr sz="6000"/>
            </a:pPr>
            <a:r>
              <a:t>人吃人，饥荒，瘟疫，刀剑，野兽攻击，分散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14" name="以色列家拜偶像的罪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600963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以色列家拜偶像的罪</a:t>
            </a:r>
          </a:p>
          <a:p>
            <a:pPr marL="1201927" lvl="1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8:5-6 – 以色列人在圣所的祭坛门设立偶像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1927" lvl="1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8:9-11 – 甚至长老在圣所外院隐蔽处拜偶像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1927" lvl="1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8:14-15 – 妇女在圣殿入口处拜偶像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1927" lvl="1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8:16 – 长老在内院背向神的殿拜日头。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1927" lvl="1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8:17 - 拜偶像的结果不仅是宗教败坏，而且全地充满强暴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17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t>被掳之民的希望</a:t>
            </a:r>
          </a:p>
          <a:p>
            <a:pPr lvl="1"/>
            <a:r>
              <a:t>11:16-17 - “耶和华如此说，我虽将以色列全家远远迁移列国中， 将他们分散在列邦内，我还要在他们所到的列邦，暂作他们的圣所。。。”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罪，赦免，新心新灵</a:t>
            </a:r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en-US" dirty="0" err="1"/>
              <a:t>以色列家的心病如何解决</a:t>
            </a:r>
            <a:r>
              <a:rPr lang="zh-CN" altLang="en-US" dirty="0"/>
              <a:t>？</a:t>
            </a:r>
            <a:endParaRPr dirty="0"/>
          </a:p>
          <a:p>
            <a:pPr lvl="1"/>
            <a:r>
              <a:rPr dirty="0"/>
              <a:t>11:1</a:t>
            </a:r>
            <a:r>
              <a:rPr lang="en-US" altLang="zh-CN" dirty="0"/>
              <a:t>8-20</a:t>
            </a:r>
            <a:r>
              <a:rPr dirty="0"/>
              <a:t> - “</a:t>
            </a:r>
            <a:r>
              <a:rPr lang="zh-CN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TC" panose="020B0400000000000000" pitchFamily="34" charset="-120"/>
              </a:rPr>
              <a:t>他们必到那里，也必从其中除掉一切可憎可厌的物。我要使他们有合一的心，也要将新灵放在他们里面，又从他们肉体中除掉石心，赐给他们肉心，使他们顺从我的律例，谨守遵行我的典章。他们要作我的子民，我要作他们的神。</a:t>
            </a:r>
            <a:r>
              <a:rPr dirty="0"/>
              <a:t>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311400"/>
            <a:ext cx="19621500" cy="10058399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en-US" dirty="0" err="1"/>
              <a:t>被掳之民不相信以西结的信息</a:t>
            </a:r>
            <a:r>
              <a:rPr lang="zh-CN" altLang="en-US" dirty="0"/>
              <a:t>（</a:t>
            </a:r>
            <a:r>
              <a:rPr lang="en-US" altLang="zh-CN" dirty="0"/>
              <a:t>12:2</a:t>
            </a:r>
            <a:r>
              <a:rPr lang="zh-CN" altLang="en-US" dirty="0"/>
              <a:t>）</a:t>
            </a:r>
            <a:endParaRPr dirty="0"/>
          </a:p>
          <a:p>
            <a:r>
              <a:rPr lang="en-US" dirty="0" err="1"/>
              <a:t>以西结继续揭示以色列的罪</a:t>
            </a:r>
            <a:r>
              <a:rPr lang="zh-CN" altLang="en-US" dirty="0"/>
              <a:t> （</a:t>
            </a:r>
            <a:r>
              <a:rPr lang="en-US" altLang="zh-CN" dirty="0"/>
              <a:t>12-24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自行破坏神栽种的葡萄园</a:t>
            </a:r>
            <a:endParaRPr lang="en-US" altLang="zh-CN" dirty="0"/>
          </a:p>
          <a:p>
            <a:pPr lvl="1"/>
            <a:r>
              <a:rPr lang="zh-CN" altLang="en-US" dirty="0"/>
              <a:t>假先知误导（</a:t>
            </a:r>
            <a:r>
              <a:rPr lang="en-US" altLang="zh-CN" dirty="0"/>
              <a:t>13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en-US" dirty="0" err="1"/>
              <a:t>长老心里充满偶像</a:t>
            </a:r>
            <a:r>
              <a:rPr lang="zh-CN" altLang="en-US" dirty="0"/>
              <a:t> （</a:t>
            </a:r>
            <a:r>
              <a:rPr lang="en-US" altLang="zh-CN" dirty="0"/>
              <a:t>14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zh-CN" altLang="en-US" dirty="0"/>
              <a:t>耶路撒冷忘记年幼的日子，高傲、行恶、行淫 （</a:t>
            </a:r>
            <a:r>
              <a:rPr lang="en-US" altLang="zh-CN" dirty="0"/>
              <a:t>16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zh-CN" altLang="en-US" dirty="0"/>
              <a:t>依靠埃及 而不是神（</a:t>
            </a:r>
            <a:r>
              <a:rPr lang="en-US" altLang="zh-CN" dirty="0"/>
              <a:t>17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zh-CN" altLang="en-US" dirty="0"/>
              <a:t>义人只能自救 （</a:t>
            </a:r>
            <a:r>
              <a:rPr lang="en-US" altLang="zh-CN" dirty="0"/>
              <a:t>18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zh-CN" altLang="en-US" dirty="0"/>
              <a:t>被掳的长老假冒伪善</a:t>
            </a:r>
            <a:endParaRPr lang="en-US" altLang="zh-CN" dirty="0"/>
          </a:p>
          <a:p>
            <a:pPr lvl="1"/>
            <a:r>
              <a:rPr lang="zh-CN" altLang="en-US" dirty="0"/>
              <a:t>欺压寄居的，抢夺困苦的</a:t>
            </a:r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194138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en-US" altLang="zh-CN" dirty="0"/>
              <a:t>18:31</a:t>
            </a:r>
            <a:r>
              <a:rPr lang="zh-CN" altLang="en-US" dirty="0"/>
              <a:t> “你们要将所犯的一切罪过尽行抛弃，自做一个新心和新灵。以色列家啊，你们何必死亡呢？”</a:t>
            </a:r>
            <a:endParaRPr lang="en-US" altLang="zh-CN" dirty="0"/>
          </a:p>
          <a:p>
            <a:r>
              <a:rPr lang="zh-CN" altLang="en-US" dirty="0"/>
              <a:t>但以色列自己怎么能做到呢？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738133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zh-CN" altLang="en-US" dirty="0"/>
              <a:t>复兴以色列家 （</a:t>
            </a:r>
            <a:r>
              <a:rPr lang="en-US" altLang="zh-CN" dirty="0"/>
              <a:t>34-39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zh-CN" altLang="en-US" dirty="0"/>
              <a:t>先要复兴领袖 （</a:t>
            </a:r>
            <a:r>
              <a:rPr lang="en-US" altLang="zh-CN" dirty="0"/>
              <a:t>34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2"/>
            <a:r>
              <a:rPr lang="zh-CN" altLang="en-US" dirty="0"/>
              <a:t>神亲自做以色列家的大牧人 </a:t>
            </a:r>
            <a:r>
              <a:rPr lang="en-US" altLang="zh-CN" dirty="0"/>
              <a:t>–</a:t>
            </a:r>
            <a:r>
              <a:rPr lang="zh-CN" altLang="en-US" dirty="0"/>
              <a:t> 招聚，牧养，医治，治理</a:t>
            </a:r>
            <a:endParaRPr lang="en-US" altLang="zh-CN" dirty="0"/>
          </a:p>
          <a:p>
            <a:pPr lvl="1"/>
            <a:r>
              <a:rPr lang="zh-CN" altLang="en-US" dirty="0"/>
              <a:t>人石心的问题如何解决？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940406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zh-CN" altLang="en-US" dirty="0"/>
              <a:t>复兴以色列家 （</a:t>
            </a:r>
            <a:r>
              <a:rPr lang="en-US" altLang="zh-CN" dirty="0"/>
              <a:t>34-39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en-US" altLang="zh-CN" dirty="0"/>
              <a:t>36</a:t>
            </a:r>
            <a:r>
              <a:rPr lang="zh-CN" altLang="en-US" dirty="0"/>
              <a:t>：</a:t>
            </a:r>
            <a:r>
              <a:rPr lang="en-US" altLang="zh-CN" dirty="0"/>
              <a:t>25-28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神亲自做工</a:t>
            </a:r>
            <a:endParaRPr lang="en-US" altLang="zh-CN" dirty="0"/>
          </a:p>
          <a:p>
            <a:pPr lvl="2"/>
            <a:r>
              <a:rPr lang="zh-CN" altLang="en-US" dirty="0"/>
              <a:t>用清水洒在百姓身上，洁净他们</a:t>
            </a:r>
            <a:endParaRPr lang="en-US" altLang="zh-CN" dirty="0"/>
          </a:p>
          <a:p>
            <a:pPr lvl="2"/>
            <a:r>
              <a:rPr lang="zh-CN" altLang="en-US" dirty="0"/>
              <a:t>赐给他们一个新心，除掉石心，赐肉心</a:t>
            </a:r>
            <a:endParaRPr lang="en-US" altLang="zh-CN" dirty="0"/>
          </a:p>
          <a:p>
            <a:pPr lvl="2"/>
            <a:r>
              <a:rPr lang="zh-CN" altLang="en-US" dirty="0"/>
              <a:t>将新灵放在他们里面，而这个灵是神自己的灵</a:t>
            </a:r>
            <a:endParaRPr lang="en-US" altLang="zh-CN" dirty="0"/>
          </a:p>
          <a:p>
            <a:pPr lvl="1"/>
            <a:r>
              <a:rPr lang="zh-CN" altLang="en-US" dirty="0"/>
              <a:t>永恒的赦罪，洁净的工作</a:t>
            </a:r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6931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zh-CN" altLang="en-US" dirty="0"/>
              <a:t>复兴以色列家 （</a:t>
            </a:r>
            <a:r>
              <a:rPr lang="en-US" altLang="zh-CN" dirty="0"/>
              <a:t>34-39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en-US" altLang="zh-CN" dirty="0"/>
              <a:t>36</a:t>
            </a:r>
            <a:r>
              <a:rPr lang="zh-CN" altLang="en-US" dirty="0"/>
              <a:t>：</a:t>
            </a:r>
            <a:r>
              <a:rPr lang="en-US" altLang="zh-CN" dirty="0"/>
              <a:t>25-28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神亲自做工</a:t>
            </a:r>
            <a:endParaRPr lang="en-US" altLang="zh-CN" dirty="0"/>
          </a:p>
          <a:p>
            <a:pPr lvl="2"/>
            <a:r>
              <a:rPr lang="zh-CN" altLang="en-US" dirty="0"/>
              <a:t>用清水洒在百姓身上，洁净他们</a:t>
            </a:r>
            <a:endParaRPr lang="en-US" altLang="zh-CN" dirty="0"/>
          </a:p>
          <a:p>
            <a:pPr lvl="2"/>
            <a:r>
              <a:rPr lang="zh-CN" altLang="en-US" dirty="0"/>
              <a:t>赐给他们一个新心，除掉石心，赐肉心</a:t>
            </a:r>
            <a:endParaRPr lang="en-US" altLang="zh-CN" dirty="0"/>
          </a:p>
          <a:p>
            <a:pPr lvl="2"/>
            <a:r>
              <a:rPr lang="zh-CN" altLang="en-US" dirty="0"/>
              <a:t>将新灵放在他们里面，而这个灵是神自己的灵</a:t>
            </a:r>
            <a:endParaRPr lang="en-US" altLang="zh-CN" dirty="0"/>
          </a:p>
          <a:p>
            <a:pPr lvl="1"/>
            <a:r>
              <a:rPr lang="zh-CN" altLang="en-US" dirty="0"/>
              <a:t>永恒的赦罪洁净的工作</a:t>
            </a:r>
            <a:endParaRPr lang="en-US" altLang="zh-CN" dirty="0"/>
          </a:p>
          <a:p>
            <a:pPr lvl="1"/>
            <a:r>
              <a:rPr lang="zh-CN" altLang="en-US" dirty="0"/>
              <a:t>“你们要作我的子民，我要作你们的神”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34:28</a:t>
            </a:r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56780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以西结书通读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以西结书通读</a:t>
            </a:r>
          </a:p>
        </p:txBody>
      </p:sp>
      <p:sp>
        <p:nvSpPr>
          <p:cNvPr id="123" name="先知书总体认识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rPr dirty="0" err="1"/>
              <a:t>历史背景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先知以西结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结构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主要主题</a:t>
            </a:r>
            <a:r>
              <a:rPr lang="en-US" altLang="zh-CN" dirty="0"/>
              <a:t>:</a:t>
            </a:r>
          </a:p>
          <a:p>
            <a:pPr lvl="1"/>
            <a:r>
              <a:rPr lang="en-US" dirty="0" err="1"/>
              <a:t>神的荣耀</a:t>
            </a:r>
            <a:endParaRPr lang="en-US" dirty="0"/>
          </a:p>
          <a:p>
            <a:pPr lvl="1"/>
            <a:r>
              <a:rPr lang="en-US" dirty="0" err="1"/>
              <a:t>知道我说耶和华神</a:t>
            </a:r>
            <a:endParaRPr lang="en-US" dirty="0"/>
          </a:p>
          <a:p>
            <a:pPr lvl="1"/>
            <a:r>
              <a:rPr lang="en-US" dirty="0" err="1"/>
              <a:t>神的救赎计划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罪、赦免、新心新灵</a:t>
            </a:r>
            <a:endParaRPr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zh-CN" altLang="en-US" dirty="0"/>
              <a:t>复兴以色列家 （</a:t>
            </a:r>
            <a:r>
              <a:rPr lang="en-US" altLang="zh-CN" dirty="0"/>
              <a:t>34-39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zh-CN" altLang="en-US" dirty="0"/>
              <a:t>复兴以色列家可能吗？</a:t>
            </a:r>
            <a:endParaRPr lang="en-US" altLang="zh-CN" dirty="0"/>
          </a:p>
          <a:p>
            <a:pPr lvl="1"/>
            <a:r>
              <a:rPr lang="en-US" altLang="zh-CN" dirty="0"/>
              <a:t>37</a:t>
            </a:r>
            <a:r>
              <a:rPr lang="zh-CN" altLang="en-US" dirty="0"/>
              <a:t>：</a:t>
            </a:r>
            <a:r>
              <a:rPr lang="en-US" altLang="zh-CN" dirty="0"/>
              <a:t>1-14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枯骨复生的异象</a:t>
            </a:r>
            <a:endParaRPr lang="en-US" altLang="zh-CN" dirty="0"/>
          </a:p>
          <a:p>
            <a:pPr lvl="2"/>
            <a:r>
              <a:rPr lang="zh-CN" altLang="en-US" dirty="0"/>
              <a:t>神能使以色列家重生</a:t>
            </a:r>
            <a:endParaRPr lang="en-US" altLang="zh-CN" dirty="0"/>
          </a:p>
          <a:p>
            <a:pPr lvl="1"/>
            <a:r>
              <a:rPr lang="en-US" altLang="zh-CN" dirty="0"/>
              <a:t>37:15-28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两根木杖接连为一，成为一根</a:t>
            </a:r>
            <a:endParaRPr lang="en-US" altLang="zh-CN" dirty="0"/>
          </a:p>
          <a:p>
            <a:pPr lvl="2"/>
            <a:r>
              <a:rPr lang="zh-CN" altLang="en-US" dirty="0"/>
              <a:t>犹大家与以色列家（</a:t>
            </a:r>
            <a:r>
              <a:rPr lang="en-US" altLang="zh-CN" dirty="0"/>
              <a:t>10</a:t>
            </a:r>
            <a:r>
              <a:rPr lang="zh-CN" altLang="en-US" dirty="0"/>
              <a:t>个支派）将合一为一国</a:t>
            </a:r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835903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zh-CN" altLang="en-US" dirty="0"/>
              <a:t>复兴以色列家 （</a:t>
            </a:r>
            <a:r>
              <a:rPr lang="en-US" altLang="zh-CN" dirty="0"/>
              <a:t>34-39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en-US" altLang="zh-CN" dirty="0"/>
              <a:t>37</a:t>
            </a:r>
            <a:r>
              <a:rPr lang="zh-CN" altLang="en-US" dirty="0"/>
              <a:t>：</a:t>
            </a:r>
            <a:r>
              <a:rPr lang="en-US" altLang="zh-CN" dirty="0"/>
              <a:t>25-28</a:t>
            </a:r>
            <a:r>
              <a:rPr lang="zh-CN" altLang="en-US" dirty="0"/>
              <a:t> 受膏者的盼望</a:t>
            </a:r>
            <a:endParaRPr lang="en-US" altLang="zh-CN" dirty="0"/>
          </a:p>
          <a:p>
            <a:pPr marL="1320800" lvl="2" indent="0">
              <a:buNone/>
            </a:pPr>
            <a:r>
              <a:rPr lang="zh-CN" altLang="en-US" sz="6000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“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我的仆人大卫必作他们的王，直到永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SimSun" panose="02010600030101010101" pitchFamily="2" charset="-122"/>
              </a:rPr>
              <a:t>远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。并且我要与他们立平安的约，作为永约。我也要将他们安置在本地，使他们的人数增多，又在他们中间设立我的圣所，直到永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SimSun" panose="02010600030101010101" pitchFamily="2" charset="-122"/>
              </a:rPr>
              <a:t>远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。我的居所必在他们中间。我要作他们的神，他们要作我的子民。我的圣所在以色列人中间直到永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SimSun" panose="02010600030101010101" pitchFamily="2" charset="-122"/>
              </a:rPr>
              <a:t>远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，外邦人就必知道我是叫以色列成为圣的耶和华。</a:t>
            </a:r>
            <a:r>
              <a:rPr lang="en-US" sz="6000" dirty="0">
                <a:effectLst/>
                <a:latin typeface="+mn-ea"/>
              </a:rPr>
              <a:t> </a:t>
            </a:r>
            <a:r>
              <a:rPr lang="zh-CN" altLang="en-US" sz="6000" dirty="0">
                <a:effectLst/>
                <a:latin typeface="+mn-ea"/>
              </a:rPr>
              <a:t>”</a:t>
            </a:r>
            <a:endParaRPr lang="en-US" altLang="zh-CN" sz="6000" dirty="0">
              <a:latin typeface="+mn-ea"/>
            </a:endParaRP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7345651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zh-CN" altLang="en-US" dirty="0"/>
              <a:t>复兴以色列家 （</a:t>
            </a:r>
            <a:r>
              <a:rPr lang="en-US" altLang="zh-CN" dirty="0"/>
              <a:t>34-39</a:t>
            </a:r>
            <a:r>
              <a:rPr lang="zh-CN" altLang="en-US" dirty="0"/>
              <a:t>章）</a:t>
            </a:r>
            <a:endParaRPr lang="en-US" altLang="zh-CN" dirty="0"/>
          </a:p>
          <a:p>
            <a:pPr lvl="1"/>
            <a:r>
              <a:rPr lang="en-US" altLang="zh-CN" dirty="0"/>
              <a:t>37</a:t>
            </a:r>
            <a:r>
              <a:rPr lang="zh-CN" altLang="en-US" dirty="0"/>
              <a:t>：</a:t>
            </a:r>
            <a:r>
              <a:rPr lang="en-US" altLang="zh-CN" dirty="0"/>
              <a:t>25-28</a:t>
            </a:r>
            <a:r>
              <a:rPr lang="zh-CN" altLang="en-US" dirty="0"/>
              <a:t> 受膏者的盼望</a:t>
            </a:r>
            <a:endParaRPr lang="en-US" altLang="zh-CN" dirty="0"/>
          </a:p>
          <a:p>
            <a:pPr marL="1320800" lvl="2" indent="0">
              <a:buNone/>
            </a:pPr>
            <a:r>
              <a:rPr lang="zh-CN" altLang="en-US" sz="6000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“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我的仆人大卫必作他们的王，直到永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SimSun" panose="02010600030101010101" pitchFamily="2" charset="-122"/>
              </a:rPr>
              <a:t>远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。并且我要与他们立平安的约，作为永约。我也要将他们安置在本地，使他们的人数增多，又在他们中间设立我的圣所，直到永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SimSun" panose="02010600030101010101" pitchFamily="2" charset="-122"/>
              </a:rPr>
              <a:t>远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。我的居所必在他们中间。我要作他们的神，他们要作我的子民。我的圣所在以色列人中间直到永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SimSun" panose="02010600030101010101" pitchFamily="2" charset="-122"/>
              </a:rPr>
              <a:t>远</a:t>
            </a:r>
            <a:r>
              <a:rPr lang="zh-CN" sz="6000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，外邦人就必知道我是叫以色列成为圣的耶和华。</a:t>
            </a:r>
            <a:r>
              <a:rPr lang="en-US" sz="6000" dirty="0">
                <a:effectLst/>
                <a:latin typeface="+mn-ea"/>
              </a:rPr>
              <a:t> </a:t>
            </a:r>
            <a:r>
              <a:rPr lang="zh-CN" altLang="en-US" sz="6000" dirty="0">
                <a:effectLst/>
                <a:latin typeface="+mn-ea"/>
              </a:rPr>
              <a:t>”</a:t>
            </a:r>
            <a:endParaRPr lang="en-US" altLang="zh-CN" sz="6000" dirty="0">
              <a:latin typeface="+mn-ea"/>
            </a:endParaRP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6141713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拜偶像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3860800"/>
            <a:ext cx="19621500" cy="8458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pPr marL="0" indent="0">
              <a:buNone/>
            </a:pPr>
            <a:r>
              <a:rPr lang="zh-CN" altLang="en-US" dirty="0"/>
              <a:t>马丁</a:t>
            </a:r>
            <a:r>
              <a:rPr lang="en-US" altLang="zh-CN" dirty="0"/>
              <a:t>•</a:t>
            </a:r>
            <a:r>
              <a:rPr lang="zh-CN" altLang="en-US" dirty="0"/>
              <a:t>路德定义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拜偶像就是寻求受造之物来给予我们只有神能给予的东西</a:t>
            </a:r>
            <a:endParaRPr lang="en-US" altLang="zh-CN" dirty="0"/>
          </a:p>
          <a:p>
            <a:pPr marL="660400" lvl="1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4036952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新的圣殿</a:t>
            </a:r>
            <a:r>
              <a:rPr lang="zh-CN" altLang="en-US" dirty="0"/>
              <a:t>，新的敬拜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zh-CN" altLang="en-US" dirty="0"/>
              <a:t>圣殿</a:t>
            </a:r>
            <a:r>
              <a:rPr lang="en-US" altLang="zh-CN" dirty="0"/>
              <a:t> </a:t>
            </a:r>
          </a:p>
          <a:p>
            <a:pPr lvl="1"/>
            <a:r>
              <a:rPr lang="zh-CN" altLang="en-US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神的居所</a:t>
            </a:r>
            <a:endParaRPr lang="en-US" altLang="zh-CN" kern="0" dirty="0">
              <a:solidFill>
                <a:srgbClr val="000000"/>
              </a:solidFill>
              <a:effectLst/>
              <a:latin typeface="+mn-ea"/>
              <a:cs typeface="PingFang TC" panose="020B0400000000000000" pitchFamily="34" charset="-120"/>
            </a:endParaRPr>
          </a:p>
          <a:p>
            <a:pPr lvl="1"/>
            <a:r>
              <a:rPr lang="zh-CN" altLang="en-US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代表神的同在</a:t>
            </a:r>
            <a:endParaRPr lang="en-US" altLang="zh-CN" kern="0" dirty="0">
              <a:solidFill>
                <a:srgbClr val="000000"/>
              </a:solidFill>
              <a:effectLst/>
              <a:latin typeface="+mn-ea"/>
              <a:cs typeface="PingFang TC" panose="020B0400000000000000" pitchFamily="34" charset="-120"/>
            </a:endParaRPr>
          </a:p>
          <a:p>
            <a:pPr lvl="1"/>
            <a:r>
              <a:rPr lang="zh-CN" altLang="en-US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以色列家与神和好的象征</a:t>
            </a:r>
            <a:endParaRPr lang="en-US" altLang="zh-CN" kern="0" dirty="0">
              <a:solidFill>
                <a:srgbClr val="000000"/>
              </a:solidFill>
              <a:effectLst/>
              <a:latin typeface="+mn-ea"/>
              <a:cs typeface="PingFang TC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545276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新的圣殿</a:t>
            </a:r>
            <a:r>
              <a:rPr lang="zh-CN" altLang="en-US" dirty="0"/>
              <a:t>，新的敬拜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en-US" altLang="zh-CN" dirty="0"/>
              <a:t>43:10-12</a:t>
            </a:r>
            <a:r>
              <a:rPr lang="zh-CN" altLang="en-US" dirty="0"/>
              <a:t> “</a:t>
            </a:r>
            <a:r>
              <a:rPr lang="zh-CN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人子啊，你要将这殿指示以色列家，使他们因自己的罪孽惭愧，也要他们量殿的尺寸。他们若因自己所行的一切事惭愧，你就将殿的规模、样式、出入之处和一切形状、典章、礼仪、法则指示他们，在他们眼前写上，使他们遵照殿的一切规模典章去做。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+mn-ea"/>
                <a:cs typeface="PingFang TC" panose="020B0400000000000000" pitchFamily="34" charset="-120"/>
              </a:rPr>
              <a:t>”</a:t>
            </a:r>
            <a:r>
              <a:rPr lang="en-US" dirty="0">
                <a:effectLst/>
                <a:latin typeface="+mn-ea"/>
              </a:rPr>
              <a:t> 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>
                <a:solidFill>
                  <a:srgbClr val="000000"/>
                </a:solidFill>
                <a:latin typeface="+mn-ea"/>
                <a:cs typeface="PingFang TC" panose="020B0400000000000000" pitchFamily="34" charset="-120"/>
              </a:rPr>
              <a:t>完美的新圣殿对比被毁坏的旧圣殿</a:t>
            </a:r>
            <a:endParaRPr lang="en-US" altLang="zh-CN" dirty="0">
              <a:solidFill>
                <a:srgbClr val="000000"/>
              </a:solidFill>
              <a:latin typeface="+mn-ea"/>
              <a:cs typeface="PingFang TC" panose="020B0400000000000000" pitchFamily="34" charset="-120"/>
            </a:endParaRPr>
          </a:p>
          <a:p>
            <a:pPr lvl="2"/>
            <a:r>
              <a:rPr lang="zh-CN" altLang="en-US" dirty="0">
                <a:solidFill>
                  <a:srgbClr val="000000"/>
                </a:solidFill>
                <a:latin typeface="+mn-ea"/>
                <a:cs typeface="PingFang TC" panose="020B0400000000000000" pitchFamily="34" charset="-120"/>
              </a:rPr>
              <a:t>提醒圣殿被毁是因为他们的罪</a:t>
            </a:r>
            <a:endParaRPr lang="en-US" altLang="zh-CN" dirty="0">
              <a:solidFill>
                <a:srgbClr val="000000"/>
              </a:solidFill>
              <a:latin typeface="+mn-ea"/>
              <a:cs typeface="PingFang TC" panose="020B0400000000000000" pitchFamily="34" charset="-120"/>
            </a:endParaRPr>
          </a:p>
          <a:p>
            <a:pPr lvl="2"/>
            <a:r>
              <a:rPr lang="zh-CN" altLang="en-US" dirty="0">
                <a:solidFill>
                  <a:srgbClr val="000000"/>
                </a:solidFill>
                <a:latin typeface="+mn-ea"/>
                <a:cs typeface="PingFang TC" panose="020B0400000000000000" pitchFamily="34" charset="-120"/>
              </a:rPr>
              <a:t>激励他们回转归向神</a:t>
            </a:r>
            <a:endParaRPr lang="en-US" altLang="zh-CN" dirty="0">
              <a:solidFill>
                <a:srgbClr val="000000"/>
              </a:solidFill>
              <a:latin typeface="+mn-ea"/>
              <a:cs typeface="PingFang TC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389842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新的圣殿</a:t>
            </a:r>
            <a:r>
              <a:rPr lang="zh-CN" altLang="en-US" dirty="0"/>
              <a:t>，新的敬拜</a:t>
            </a:r>
            <a:endParaRPr dirty="0"/>
          </a:p>
        </p:txBody>
      </p:sp>
      <p:sp>
        <p:nvSpPr>
          <p:cNvPr id="220" name="被掳之民的希望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Blip>
                <a:blip r:embed="rId2"/>
              </a:buBlip>
              <a:defRPr sz="6000"/>
            </a:lvl1pPr>
            <a:lvl2pPr>
              <a:buBlip>
                <a:blip r:embed="rId2"/>
              </a:buBlip>
              <a:defRPr sz="6000"/>
            </a:lvl2pPr>
          </a:lstStyle>
          <a:p>
            <a:r>
              <a:rPr lang="zh-CN" altLang="en-US" dirty="0">
                <a:solidFill>
                  <a:srgbClr val="000000"/>
                </a:solidFill>
              </a:rPr>
              <a:t>听命胜过献祭，顺从胜过公羊的脂油</a:t>
            </a:r>
            <a:endParaRPr lang="en-US" altLang="zh-CN" dirty="0">
              <a:solidFill>
                <a:srgbClr val="000000"/>
              </a:solidFill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+mn-ea"/>
                <a:cs typeface="PingFang TC" panose="020B0400000000000000" pitchFamily="34" charset="-120"/>
              </a:rPr>
              <a:t>今天我们用什么心态来敬拜神？</a:t>
            </a:r>
            <a:endParaRPr lang="en-US" altLang="zh-CN" dirty="0">
              <a:solidFill>
                <a:srgbClr val="000000"/>
              </a:solidFill>
              <a:latin typeface="+mn-ea"/>
              <a:cs typeface="PingFang TC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936786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以西结书通读第一周测试题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dirty="0" err="1"/>
              <a:t>以西结书通读第</a:t>
            </a:r>
            <a:r>
              <a:rPr lang="en-US" dirty="0" err="1"/>
              <a:t>二</a:t>
            </a:r>
            <a:r>
              <a:rPr dirty="0" err="1"/>
              <a:t>周测试题</a:t>
            </a:r>
            <a:endParaRPr dirty="0"/>
          </a:p>
        </p:txBody>
      </p:sp>
      <p:sp>
        <p:nvSpPr>
          <p:cNvPr id="201" name="Double-click to edit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6000"/>
            </a:pPr>
            <a:endParaRPr dirty="0"/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3B3790F-4E0C-B9C8-E93E-88B7BD52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440425"/>
            <a:ext cx="8502810" cy="83622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以西结书的结构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以西结书的结构</a:t>
            </a:r>
          </a:p>
        </p:txBody>
      </p:sp>
      <p:sp>
        <p:nvSpPr>
          <p:cNvPr id="159" name="1-3章 - 先知的蒙召经历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rPr dirty="0"/>
              <a:t>1-3章 - </a:t>
            </a:r>
            <a:r>
              <a:rPr dirty="0" err="1"/>
              <a:t>先知的蒙召经历</a:t>
            </a:r>
            <a:endParaRPr dirty="0"/>
          </a:p>
          <a:p>
            <a:pPr>
              <a:buBlip>
                <a:blip r:embed="rId2"/>
              </a:buBlip>
              <a:defRPr sz="6000"/>
            </a:pPr>
            <a:r>
              <a:rPr dirty="0"/>
              <a:t>4-24章 - </a:t>
            </a:r>
            <a:r>
              <a:rPr dirty="0" err="1"/>
              <a:t>预言耶路撒冷城沦陷</a:t>
            </a:r>
            <a:endParaRPr dirty="0"/>
          </a:p>
          <a:p>
            <a:pPr>
              <a:buBlip>
                <a:blip r:embed="rId2"/>
              </a:buBlip>
              <a:defRPr sz="6000"/>
            </a:pPr>
            <a:r>
              <a:rPr dirty="0"/>
              <a:t>25-32章 - </a:t>
            </a:r>
            <a:r>
              <a:rPr dirty="0" err="1"/>
              <a:t>预言列邦必受审判</a:t>
            </a:r>
            <a:endParaRPr dirty="0"/>
          </a:p>
          <a:p>
            <a:pPr>
              <a:buBlip>
                <a:blip r:embed="rId2"/>
              </a:buBlip>
              <a:defRPr sz="6000"/>
            </a:pPr>
            <a:r>
              <a:rPr dirty="0"/>
              <a:t>33-39章 - </a:t>
            </a:r>
            <a:r>
              <a:rPr dirty="0" err="1"/>
              <a:t>预言以色列家得复兴</a:t>
            </a:r>
            <a:endParaRPr dirty="0"/>
          </a:p>
          <a:p>
            <a:pPr>
              <a:buBlip>
                <a:blip r:embed="rId2"/>
              </a:buBlip>
              <a:defRPr sz="6000"/>
            </a:pPr>
            <a:r>
              <a:rPr dirty="0"/>
              <a:t>40-48章 - </a:t>
            </a:r>
            <a:r>
              <a:rPr dirty="0" err="1"/>
              <a:t>新的圣殿与献祭的异象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以西结书的结构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dirty="0" err="1"/>
              <a:t>以西结书的结构</a:t>
            </a:r>
            <a:endParaRPr dirty="0"/>
          </a:p>
        </p:txBody>
      </p:sp>
      <p:sp>
        <p:nvSpPr>
          <p:cNvPr id="159" name="1-3章 - 先知的蒙召经历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rPr dirty="0"/>
              <a:t>4-24章 - </a:t>
            </a:r>
            <a:r>
              <a:rPr dirty="0" err="1"/>
              <a:t>预言耶路撒冷城沦陷</a:t>
            </a:r>
            <a:endParaRPr dirty="0"/>
          </a:p>
          <a:p>
            <a:pPr lvl="1">
              <a:defRPr sz="6000"/>
            </a:pPr>
            <a:r>
              <a:rPr lang="en-US" altLang="zh-CN" dirty="0"/>
              <a:t>4</a:t>
            </a:r>
            <a:r>
              <a:rPr dirty="0"/>
              <a:t>-</a:t>
            </a:r>
            <a:r>
              <a:rPr lang="en-US" altLang="zh-CN" dirty="0"/>
              <a:t>11</a:t>
            </a:r>
            <a:r>
              <a:rPr dirty="0"/>
              <a:t>章 </a:t>
            </a:r>
            <a:r>
              <a:rPr lang="en-US" altLang="zh-CN" dirty="0"/>
              <a:t>–</a:t>
            </a:r>
            <a:r>
              <a:rPr lang="zh-CN" altLang="en-US" dirty="0"/>
              <a:t> 以色列犯罪以致神的荣耀将要离开圣殿</a:t>
            </a:r>
            <a:endParaRPr lang="en-US" altLang="zh-CN" dirty="0"/>
          </a:p>
          <a:p>
            <a:pPr lvl="1">
              <a:defRPr sz="6000"/>
            </a:pPr>
            <a:r>
              <a:rPr lang="en-US" altLang="zh-CN" dirty="0"/>
              <a:t>12-19</a:t>
            </a:r>
            <a:r>
              <a:rPr lang="zh-CN" altLang="en-US" dirty="0"/>
              <a:t>章 </a:t>
            </a:r>
            <a:r>
              <a:rPr lang="en-US" altLang="zh-CN" dirty="0"/>
              <a:t>–</a:t>
            </a:r>
            <a:r>
              <a:rPr lang="zh-CN" altLang="en-US" dirty="0"/>
              <a:t> 细数以色列所犯的罪，审判已定</a:t>
            </a:r>
            <a:endParaRPr lang="en-US" altLang="zh-CN" dirty="0"/>
          </a:p>
          <a:p>
            <a:pPr lvl="1">
              <a:defRPr sz="6000"/>
            </a:pPr>
            <a:r>
              <a:rPr lang="en-US" altLang="zh-CN" dirty="0"/>
              <a:t>20-24</a:t>
            </a:r>
            <a:r>
              <a:rPr lang="zh-CN" altLang="en-US" dirty="0"/>
              <a:t>章 </a:t>
            </a:r>
            <a:r>
              <a:rPr lang="en-US" altLang="zh-CN" dirty="0"/>
              <a:t>–</a:t>
            </a:r>
            <a:r>
              <a:rPr lang="zh-CN" altLang="en-US" dirty="0"/>
              <a:t> 回顾以色列家叛逆的过往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19313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middle east&#10;&#10;Description automatically generated">
            <a:extLst>
              <a:ext uri="{FF2B5EF4-FFF2-40B4-BE49-F238E27FC236}">
                <a16:creationId xmlns:a16="http://schemas.microsoft.com/office/drawing/2014/main" id="{E58AEAE2-7CCD-0384-D5A6-62004A78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946" y="0"/>
            <a:ext cx="11480054" cy="13707533"/>
          </a:xfrm>
          <a:prstGeom prst="rect">
            <a:avLst/>
          </a:prstGeom>
          <a:noFill/>
          <a:ln w="9525">
            <a:round/>
          </a:ln>
        </p:spPr>
      </p:pic>
      <p:sp>
        <p:nvSpPr>
          <p:cNvPr id="158" name="以西结书的结构"/>
          <p:cNvSpPr txBox="1">
            <a:spLocks noGrp="1"/>
          </p:cNvSpPr>
          <p:nvPr>
            <p:ph type="title"/>
          </p:nvPr>
        </p:nvSpPr>
        <p:spPr>
          <a:xfrm>
            <a:off x="934821" y="719666"/>
            <a:ext cx="11679767" cy="2959100"/>
          </a:xfrm>
        </p:spPr>
        <p:txBody>
          <a:bodyPr anchor="ctr">
            <a:normAutofit/>
          </a:bodyPr>
          <a:lstStyle>
            <a:lvl1pPr defTabSz="718184">
              <a:defRPr sz="8700"/>
            </a:lvl1pPr>
          </a:lstStyle>
          <a:p>
            <a:r>
              <a:rPr lang="zh-TW" altLang="en-US" sz="10000" dirty="0"/>
              <a:t>以西结书的结构</a:t>
            </a:r>
          </a:p>
        </p:txBody>
      </p:sp>
      <p:sp>
        <p:nvSpPr>
          <p:cNvPr id="159" name="1-3章 - 先知的蒙召经历…"/>
          <p:cNvSpPr txBox="1">
            <a:spLocks noGrp="1"/>
          </p:cNvSpPr>
          <p:nvPr>
            <p:ph type="body" sz="half" idx="1"/>
          </p:nvPr>
        </p:nvSpPr>
        <p:spPr>
          <a:xfrm>
            <a:off x="2069355" y="3048001"/>
            <a:ext cx="9410700" cy="8906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  <a:defRPr sz="6000"/>
            </a:pPr>
            <a:r>
              <a:rPr lang="en-US" altLang="zh-TW" sz="6000" dirty="0"/>
              <a:t>25-32</a:t>
            </a:r>
            <a:r>
              <a:rPr lang="zh-TW" altLang="en-US" sz="6000" dirty="0"/>
              <a:t>章 </a:t>
            </a:r>
            <a:r>
              <a:rPr lang="en-US" altLang="zh-TW" sz="6000" dirty="0"/>
              <a:t>- </a:t>
            </a:r>
            <a:r>
              <a:rPr lang="zh-TW" altLang="en-US" sz="6000" dirty="0"/>
              <a:t>预言列邦必受审判</a:t>
            </a:r>
          </a:p>
          <a:p>
            <a:pPr lvl="1">
              <a:lnSpc>
                <a:spcPct val="90000"/>
              </a:lnSpc>
              <a:defRPr sz="6000"/>
            </a:pPr>
            <a:r>
              <a:rPr lang="zh-TW" altLang="en-US" sz="6000" dirty="0"/>
              <a:t>审判将临到以色列周围的</a:t>
            </a:r>
            <a:r>
              <a:rPr lang="en-US" altLang="zh-TW" sz="6000" dirty="0"/>
              <a:t>7</a:t>
            </a:r>
            <a:r>
              <a:rPr lang="zh-TW" altLang="en-US" sz="6000" dirty="0"/>
              <a:t>个国家：亚扪、摩押、以东、非利士、推罗、西顿、埃及</a:t>
            </a:r>
          </a:p>
          <a:p>
            <a:pPr lvl="1">
              <a:lnSpc>
                <a:spcPct val="90000"/>
              </a:lnSpc>
              <a:defRPr sz="6000"/>
            </a:pPr>
            <a:r>
              <a:rPr lang="zh-TW" altLang="en-US" sz="6000" dirty="0"/>
              <a:t>诅咒亚伯拉罕后裔必被诅咒</a:t>
            </a:r>
          </a:p>
        </p:txBody>
      </p:sp>
    </p:spTree>
    <p:extLst>
      <p:ext uri="{BB962C8B-B14F-4D97-AF65-F5344CB8AC3E}">
        <p14:creationId xmlns:p14="http://schemas.microsoft.com/office/powerpoint/2010/main" val="14245621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以西结书的结构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dirty="0" err="1"/>
              <a:t>以西结书的结构</a:t>
            </a:r>
            <a:endParaRPr dirty="0"/>
          </a:p>
        </p:txBody>
      </p:sp>
      <p:sp>
        <p:nvSpPr>
          <p:cNvPr id="159" name="1-3章 - 先知的蒙召经历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rPr lang="en-US" altLang="zh-CN" dirty="0"/>
              <a:t>33</a:t>
            </a:r>
            <a:r>
              <a:rPr lang="zh-CN" altLang="en-US" dirty="0"/>
              <a:t> </a:t>
            </a:r>
            <a:r>
              <a:rPr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39</a:t>
            </a:r>
            <a:r>
              <a:rPr dirty="0"/>
              <a:t>章 - </a:t>
            </a:r>
            <a:r>
              <a:rPr lang="zh-TW" altLang="en-US" dirty="0"/>
              <a:t>预言以色列家得复兴</a:t>
            </a:r>
            <a:endParaRPr dirty="0"/>
          </a:p>
          <a:p>
            <a:pPr lvl="1">
              <a:defRPr sz="6000"/>
            </a:pPr>
            <a:r>
              <a:rPr lang="en-US" altLang="zh-CN" dirty="0"/>
              <a:t>33</a:t>
            </a:r>
            <a:r>
              <a:rPr dirty="0"/>
              <a:t>章 </a:t>
            </a:r>
            <a:r>
              <a:rPr lang="en-US" altLang="zh-CN" dirty="0"/>
              <a:t>–</a:t>
            </a:r>
            <a:r>
              <a:rPr lang="zh-CN" altLang="en-US" dirty="0"/>
              <a:t> 以西结再次被呼召，耶路撒冷城毁灭</a:t>
            </a:r>
            <a:endParaRPr lang="en-US" altLang="zh-CN" dirty="0"/>
          </a:p>
          <a:p>
            <a:pPr lvl="1">
              <a:defRPr sz="6000"/>
            </a:pPr>
            <a:r>
              <a:rPr lang="en-US" altLang="zh-CN" dirty="0"/>
              <a:t>34</a:t>
            </a:r>
            <a:r>
              <a:rPr lang="zh-CN" altLang="en-US" dirty="0"/>
              <a:t>章 </a:t>
            </a:r>
            <a:r>
              <a:rPr lang="en-US" altLang="zh-CN" dirty="0"/>
              <a:t>–</a:t>
            </a:r>
            <a:r>
              <a:rPr lang="zh-CN" altLang="en-US" dirty="0"/>
              <a:t> 神亲自做子民的大牧人</a:t>
            </a:r>
            <a:endParaRPr lang="en-US" altLang="zh-CN" dirty="0"/>
          </a:p>
          <a:p>
            <a:pPr lvl="1">
              <a:defRPr sz="6000"/>
            </a:pPr>
            <a:r>
              <a:rPr lang="en-US" altLang="zh-CN" dirty="0"/>
              <a:t>35</a:t>
            </a:r>
            <a:r>
              <a:rPr lang="zh-CN" altLang="en-US" dirty="0"/>
              <a:t>章 </a:t>
            </a:r>
            <a:r>
              <a:rPr lang="en-US" altLang="zh-CN" dirty="0"/>
              <a:t>–</a:t>
            </a:r>
            <a:r>
              <a:rPr lang="zh-CN" altLang="en-US" dirty="0"/>
              <a:t> 以色列的敌人的惩罚</a:t>
            </a:r>
            <a:endParaRPr lang="en-US" altLang="zh-CN" dirty="0"/>
          </a:p>
          <a:p>
            <a:pPr lvl="1">
              <a:defRPr sz="6000"/>
            </a:pPr>
            <a:r>
              <a:rPr lang="en-US" altLang="zh-CN" dirty="0"/>
              <a:t>36-37</a:t>
            </a:r>
            <a:r>
              <a:rPr lang="zh-CN" altLang="en-US" dirty="0"/>
              <a:t>章 </a:t>
            </a:r>
            <a:r>
              <a:rPr lang="en-US" altLang="zh-CN" dirty="0"/>
              <a:t>–</a:t>
            </a:r>
            <a:r>
              <a:rPr lang="zh-CN" altLang="en-US" dirty="0"/>
              <a:t> 神的换心拯救计划</a:t>
            </a:r>
            <a:endParaRPr lang="en-US" altLang="zh-CN" dirty="0"/>
          </a:p>
          <a:p>
            <a:pPr lvl="1">
              <a:defRPr sz="6000"/>
            </a:pPr>
            <a:r>
              <a:rPr lang="en-US" altLang="zh-CN" dirty="0"/>
              <a:t>38-39</a:t>
            </a:r>
            <a:r>
              <a:rPr lang="zh-CN" altLang="en-US" dirty="0"/>
              <a:t>章 </a:t>
            </a:r>
            <a:r>
              <a:rPr lang="en-US" altLang="zh-CN" dirty="0"/>
              <a:t>–</a:t>
            </a:r>
            <a:r>
              <a:rPr lang="zh-CN" altLang="en-US" dirty="0"/>
              <a:t> 敌挡神的势力被击退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48284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以西结书的结构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以西结书的结构</a:t>
            </a:r>
          </a:p>
        </p:txBody>
      </p:sp>
      <p:sp>
        <p:nvSpPr>
          <p:cNvPr id="159" name="1-3章 - 先知的蒙召经历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rPr dirty="0"/>
              <a:t>40-48章 - </a:t>
            </a:r>
            <a:r>
              <a:rPr dirty="0" err="1"/>
              <a:t>新的圣殿与献祭的异象</a:t>
            </a:r>
            <a:endParaRPr lang="en-US" dirty="0"/>
          </a:p>
          <a:p>
            <a:pPr lvl="1">
              <a:defRPr sz="6000"/>
            </a:pPr>
            <a:r>
              <a:rPr lang="en-US" altLang="zh-CN" dirty="0"/>
              <a:t>40-43	</a:t>
            </a:r>
            <a:r>
              <a:rPr lang="zh-CN" altLang="en-US" dirty="0"/>
              <a:t>新的圣殿</a:t>
            </a:r>
            <a:endParaRPr lang="en-US" altLang="zh-CN" dirty="0"/>
          </a:p>
          <a:p>
            <a:pPr lvl="1">
              <a:defRPr sz="6000"/>
            </a:pPr>
            <a:r>
              <a:rPr lang="en-US" altLang="zh-CN" dirty="0"/>
              <a:t>44-46</a:t>
            </a: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zh-CN" altLang="en-US" dirty="0"/>
              <a:t>新的敬拜</a:t>
            </a:r>
            <a:endParaRPr lang="en-US" altLang="zh-CN" dirty="0"/>
          </a:p>
          <a:p>
            <a:pPr lvl="1">
              <a:defRPr sz="6000"/>
            </a:pPr>
            <a:r>
              <a:rPr lang="en-US" altLang="zh-CN" dirty="0"/>
              <a:t>47-48	</a:t>
            </a:r>
            <a:r>
              <a:rPr lang="zh-CN" altLang="en-US" dirty="0"/>
              <a:t>新的地土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5890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dirty="0" err="1"/>
              <a:t>罪，赦免，新心新灵</a:t>
            </a:r>
            <a:endParaRPr dirty="0"/>
          </a:p>
        </p:txBody>
      </p:sp>
      <p:sp>
        <p:nvSpPr>
          <p:cNvPr id="205" name="以色列家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rPr lang="en-US" dirty="0" err="1"/>
              <a:t>以色列家</a:t>
            </a:r>
            <a:endParaRPr dirty="0"/>
          </a:p>
          <a:p>
            <a:pPr lvl="1">
              <a:buBlip>
                <a:blip r:embed="rId2"/>
              </a:buBlip>
              <a:defRPr sz="6000"/>
            </a:pPr>
            <a:r>
              <a:rPr dirty="0" err="1"/>
              <a:t>悖逆的国民</a:t>
            </a:r>
            <a:r>
              <a:rPr dirty="0"/>
              <a:t>。。</a:t>
            </a:r>
            <a:r>
              <a:rPr lang="zh-CN" altLang="en-US" dirty="0"/>
              <a:t>。</a:t>
            </a:r>
            <a:r>
              <a:rPr lang="en-US" dirty="0" err="1"/>
              <a:t>他们和他们的列祖</a:t>
            </a:r>
            <a:r>
              <a:rPr dirty="0" err="1"/>
              <a:t>违背我直到今日</a:t>
            </a:r>
            <a:r>
              <a:rPr dirty="0"/>
              <a:t> （2：3）</a:t>
            </a:r>
          </a:p>
          <a:p>
            <a:pPr lvl="1">
              <a:buBlip>
                <a:blip r:embed="rId2"/>
              </a:buBlip>
              <a:defRPr sz="6000"/>
            </a:pPr>
            <a:r>
              <a:rPr dirty="0" err="1"/>
              <a:t>脸硬，心硬</a:t>
            </a:r>
            <a:endParaRPr dirty="0"/>
          </a:p>
          <a:p>
            <a:pPr lvl="1">
              <a:buBlip>
                <a:blip r:embed="rId2"/>
              </a:buBlip>
              <a:defRPr sz="6000"/>
            </a:pPr>
            <a:r>
              <a:rPr dirty="0"/>
              <a:t>3:7-8 神说，“以色列家却不肯听你，因为他们不肯听我；原来以色列全家是额坚心硬的人。看哪，我使你的脸硬过他们的脸，使你的额硬过他们的额。”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2566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罪，赦免，新心新灵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lang="zh-TW" altLang="en-US" dirty="0"/>
              <a:t>罪，赦免，新心新灵</a:t>
            </a:r>
            <a:endParaRPr dirty="0"/>
          </a:p>
        </p:txBody>
      </p:sp>
      <p:sp>
        <p:nvSpPr>
          <p:cNvPr id="205" name="以色列家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  <a:defRPr sz="6000"/>
            </a:pPr>
            <a:r>
              <a:rPr lang="en-US" altLang="zh-CN" dirty="0"/>
              <a:t>3:18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“我何时指着恶人说：‘他必要死’，你若不警戒他，也不劝戒他，使他离开恶行，拯救他的性命，这恶人必死在罪孽之中；我却要向你讨他丧命的罪。”</a:t>
            </a:r>
            <a:endParaRPr dirty="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1371</Words>
  <Application>Microsoft Macintosh PowerPoint</Application>
  <PresentationFormat>Custom</PresentationFormat>
  <Paragraphs>140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Helvetica Neue</vt:lpstr>
      <vt:lpstr>Papyrus</vt:lpstr>
      <vt:lpstr>Times New Roman</vt:lpstr>
      <vt:lpstr>Times Roman</vt:lpstr>
      <vt:lpstr>Parchment</vt:lpstr>
      <vt:lpstr>以西结书通读 I I</vt:lpstr>
      <vt:lpstr>以西结书通读</vt:lpstr>
      <vt:lpstr>以西结书的结构</vt:lpstr>
      <vt:lpstr>以西结书的结构</vt:lpstr>
      <vt:lpstr>以西结书的结构</vt:lpstr>
      <vt:lpstr>以西结书的结构</vt:lpstr>
      <vt:lpstr>以西结书的结构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罪，赦免，新心新灵</vt:lpstr>
      <vt:lpstr>拜偶像</vt:lpstr>
      <vt:lpstr>新的圣殿，新的敬拜</vt:lpstr>
      <vt:lpstr>新的圣殿，新的敬拜</vt:lpstr>
      <vt:lpstr>新的圣殿，新的敬拜</vt:lpstr>
      <vt:lpstr>以西结书通读第二周测试题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以西结书通读 I I</dc:title>
  <cp:lastModifiedBy>Marcella Feng</cp:lastModifiedBy>
  <cp:revision>13</cp:revision>
  <dcterms:modified xsi:type="dcterms:W3CDTF">2023-08-05T22:22:33Z</dcterms:modified>
</cp:coreProperties>
</file>