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97" r:id="rId2"/>
    <p:sldId id="1488" r:id="rId3"/>
    <p:sldId id="1395" r:id="rId4"/>
    <p:sldId id="1448" r:id="rId5"/>
    <p:sldId id="1449" r:id="rId6"/>
    <p:sldId id="1452" r:id="rId7"/>
    <p:sldId id="1453" r:id="rId8"/>
    <p:sldId id="1455" r:id="rId9"/>
    <p:sldId id="1463" r:id="rId10"/>
    <p:sldId id="1464" r:id="rId11"/>
    <p:sldId id="1476" r:id="rId12"/>
    <p:sldId id="1477" r:id="rId13"/>
    <p:sldId id="1478" r:id="rId14"/>
    <p:sldId id="1479" r:id="rId15"/>
    <p:sldId id="1480" r:id="rId16"/>
    <p:sldId id="1483" r:id="rId17"/>
    <p:sldId id="1486" r:id="rId18"/>
    <p:sldId id="1490" r:id="rId19"/>
    <p:sldId id="1489" r:id="rId20"/>
    <p:sldId id="1332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181"/>
    <p:restoredTop sz="91667"/>
  </p:normalViewPr>
  <p:slideViewPr>
    <p:cSldViewPr snapToGrid="0" snapToObjects="1">
      <p:cViewPr varScale="1">
        <p:scale>
          <a:sx n="88" d="100"/>
          <a:sy n="88" d="100"/>
        </p:scale>
        <p:origin x="20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975A0-7742-7B4E-8374-871DE1488169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5E18D-5A5E-8D41-8ACB-2968612470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30443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639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790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230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837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1257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5037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1547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7892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697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3700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11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3DA95-CD6E-D24C-9E65-3EEA3B19D7E0}" type="datetimeFigureOut">
              <a:rPr kumimoji="1" lang="zh-CN" altLang="en-US" smtClean="0"/>
              <a:t>2023/10/1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547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299" y="555171"/>
            <a:ext cx="11870872" cy="1561496"/>
          </a:xfrm>
        </p:spPr>
        <p:txBody>
          <a:bodyPr>
            <a:normAutofit/>
          </a:bodyPr>
          <a:lstStyle/>
          <a:p>
            <a:br>
              <a:rPr lang="en-US" altLang="zh-CN" sz="3200" b="1" dirty="0">
                <a:solidFill>
                  <a:srgbClr val="0070C0"/>
                </a:solidFill>
              </a:rPr>
            </a:br>
            <a:r>
              <a:rPr lang="zh-CN" altLang="en-US" sz="4800" b="1" dirty="0">
                <a:solidFill>
                  <a:srgbClr val="0070C0"/>
                </a:solidFill>
              </a:rPr>
              <a:t> </a:t>
            </a:r>
            <a:endParaRPr kumimoji="1"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7809" y="1441938"/>
            <a:ext cx="11303852" cy="465406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5400" b="1" dirty="0">
                <a:solidFill>
                  <a:srgbClr val="002060"/>
                </a:solidFill>
              </a:rPr>
              <a:t>《</a:t>
            </a:r>
            <a:r>
              <a:rPr lang="zh-CN" altLang="en-US" sz="5400" b="1" dirty="0">
                <a:solidFill>
                  <a:srgbClr val="002060"/>
                </a:solidFill>
              </a:rPr>
              <a:t>通读圣经</a:t>
            </a:r>
            <a:r>
              <a:rPr lang="en-US" altLang="zh-CN" sz="5400" b="1" dirty="0">
                <a:solidFill>
                  <a:srgbClr val="002060"/>
                </a:solidFill>
              </a:rPr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rgbClr val="7030A0"/>
                </a:solidFill>
              </a:rPr>
              <a:t>《</a:t>
            </a:r>
            <a:r>
              <a:rPr lang="zh-CN" altLang="en-US" sz="3600" b="1" dirty="0">
                <a:solidFill>
                  <a:srgbClr val="7030A0"/>
                </a:solidFill>
              </a:rPr>
              <a:t>马可福音</a:t>
            </a:r>
            <a:r>
              <a:rPr lang="en-US" altLang="zh-CN" sz="3600" b="1" dirty="0">
                <a:solidFill>
                  <a:srgbClr val="7030A0"/>
                </a:solidFill>
              </a:rPr>
              <a:t>》</a:t>
            </a:r>
          </a:p>
          <a:p>
            <a:pPr>
              <a:lnSpc>
                <a:spcPct val="150000"/>
              </a:lnSpc>
            </a:pPr>
            <a:endParaRPr lang="en-US" altLang="zh-CN" sz="32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002060"/>
                </a:solidFill>
              </a:rPr>
              <a:t>10.1.2023</a:t>
            </a:r>
          </a:p>
        </p:txBody>
      </p:sp>
    </p:spTree>
    <p:extLst>
      <p:ext uri="{BB962C8B-B14F-4D97-AF65-F5344CB8AC3E}">
        <p14:creationId xmlns:p14="http://schemas.microsoft.com/office/powerpoint/2010/main" val="3666948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765005"/>
            <a:ext cx="11870872" cy="50929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</a:pPr>
            <a:r>
              <a:rPr lang="zh-CN" altLang="zh-CN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“因为人子来，并不是要受人的服事，</a:t>
            </a:r>
            <a:endParaRPr lang="en-US" altLang="zh-CN" sz="32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</a:pPr>
            <a:r>
              <a:rPr lang="zh-CN" altLang="zh-CN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乃是要服事人，并且要舍命作多人的赎价。”</a:t>
            </a:r>
            <a:endParaRPr lang="en-US" altLang="zh-CN" sz="32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</a:pPr>
            <a:r>
              <a:rPr lang="zh-CN" altLang="zh-CN" sz="3200" b="1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（可</a:t>
            </a:r>
            <a:r>
              <a:rPr lang="zh-CN" altLang="en-US" sz="3200" b="1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十</a:t>
            </a:r>
            <a:r>
              <a:rPr lang="en-US" altLang="zh-CN" sz="3200" b="1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45</a:t>
            </a:r>
            <a:r>
              <a:rPr lang="zh-CN" altLang="zh-CN" sz="3200" b="1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dirty="0">
              <a:effectLst/>
              <a:latin typeface="Calibri" panose="020F0502020204030204" pitchFamily="34" charset="0"/>
              <a:ea typeface="新宋体" panose="0201060903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40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0"/>
            <a:ext cx="11710308" cy="685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0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从此他教训他们说，人子必须受许多的苦，被长老祭司长和文士弃绝，并且被杀，过三天复活。</a:t>
            </a:r>
            <a:r>
              <a:rPr lang="zh-CN" altLang="zh-CN" sz="30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耶稣明明地说这话，彼得就拉着他，劝他。耶稣转过来，看着门徒，就责备彼得说，撒但，退我后边去吧</a:t>
            </a:r>
            <a:r>
              <a:rPr lang="zh-CN" altLang="zh-CN" sz="30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。因为你不体贴神的意思，只体贴人的意思。于是叫众人和门徒来，</a:t>
            </a:r>
            <a:r>
              <a:rPr lang="zh-CN" altLang="zh-CN" sz="30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对他们说，若有人要跟从我，就当舍己，背起他的十字架来跟从我。因为凡要救自己生命的，必丧掉生命。凡为我和福音丧掉生命的，必救了生命。</a:t>
            </a:r>
            <a:r>
              <a:rPr lang="zh-CN" altLang="zh-CN" sz="30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人就是赚得全世界，赔上自己的生命，有什么益处呢？人还能拿什么换生命呢？凡在这淫乱罪恶的世代，把我和我的道当作可耻的，人子在他父的荣耀里，同圣天使降临的时候，也要把那人当作可耻的</a:t>
            </a:r>
            <a:r>
              <a:rPr lang="zh-CN" altLang="en-US" sz="30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zh-CN" sz="30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（可八</a:t>
            </a:r>
            <a:r>
              <a:rPr lang="en-US" altLang="zh-CN" sz="30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31-38</a:t>
            </a:r>
            <a:r>
              <a:rPr lang="zh-CN" altLang="zh-CN" sz="30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30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659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882503"/>
            <a:ext cx="11870872" cy="50929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《马可福音》八</a:t>
            </a:r>
            <a:r>
              <a:rPr lang="en-US" altLang="zh-CN" sz="32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21-25</a:t>
            </a:r>
            <a:r>
              <a:rPr lang="zh-CN" altLang="en-US" sz="3200" b="1" kern="100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3200" b="1" kern="100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kern="100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说，你们还是不明白吗？他们来到伯赛大，有人带一个瞎子来，求耶稣摸他。耶稣拉着瞎子的手，领他到村外。就吐唾沫在他眼睛上，按手在他身上，问他说，你看见什么了。他就抬头一看说，我看见人了。他们好像树木，并且行走。随后又按手在他眼睛上，他定睛一看，就复了原，样样都看得清楚了。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3200" b="1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4705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400783"/>
            <a:ext cx="11870872" cy="54572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zh-CN" altLang="zh-CN" sz="3200" b="1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832A9C2-969B-D648-439E-1560C9977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214" y="0"/>
            <a:ext cx="1027415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121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573019"/>
            <a:ext cx="11870872" cy="5184842"/>
          </a:xfrm>
        </p:spPr>
        <p:txBody>
          <a:bodyPr>
            <a:noAutofit/>
          </a:bodyPr>
          <a:lstStyle/>
          <a:p>
            <a:r>
              <a:rPr lang="zh-CN" altLang="zh-CN" sz="32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《马可福音》八</a:t>
            </a:r>
            <a:r>
              <a:rPr lang="en-US" altLang="zh-CN" sz="32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27-33</a:t>
            </a:r>
            <a:r>
              <a:rPr lang="zh-CN" altLang="zh-CN" sz="32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</a:p>
          <a:p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耶稣和门徒出去，往该撒利亚腓立比的村庄去。在路上问门徒说，人说我是谁。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他们说，有人说，是施洗的约翰。有人说，是以利亚。又有人说，是先知里的一位。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又问他们说，你们说我是谁。彼得回答说，你是基督。</a:t>
            </a:r>
            <a:endParaRPr lang="en-US" altLang="zh-CN" sz="3200" b="1" kern="100" dirty="0">
              <a:solidFill>
                <a:srgbClr val="FF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耶稣就禁戒他们，不要告诉人。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从此他教训他们说，人子必须受许多的苦，被长老祭司长和文士弃绝，并且被杀，过三天复活。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耶稣明明地说这话，彼得就拉着他，劝他。</a:t>
            </a:r>
            <a:r>
              <a:rPr lang="en-US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耶稣转过来，看着门徒，就责备彼得说，撒但，退我后边去吧。因为你不体贴神的意思，只体贴人的意思。</a:t>
            </a:r>
            <a:r>
              <a:rPr lang="en-US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3200" kern="100" dirty="0">
              <a:solidFill>
                <a:srgbClr val="FF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054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389106"/>
            <a:ext cx="11870872" cy="646889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《马可福音》八</a:t>
            </a:r>
            <a:r>
              <a:rPr lang="en-US" altLang="zh-CN" sz="32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34-38</a:t>
            </a:r>
            <a:r>
              <a:rPr lang="zh-CN" altLang="zh-CN" sz="32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</a:p>
          <a:p>
            <a:pPr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于是叫众人和门徒来，对他们说，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若有人要跟从我，就当舍己，背起他的十字架来跟从我。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因为凡要救自己生命的，必丧掉生命。凡为我和福音丧掉生命的，必救了生命。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人就是赚得全世界，赔上自己的生命，有什么益处呢？人还能拿什么换生命呢？凡在这淫乱罪恶的世代，把我和我的道当作可耻的，人子在他父的荣耀里，同圣天使降临的时候，也要把那人当作可耻的。</a:t>
            </a:r>
            <a:endParaRPr lang="zh-CN" altLang="zh-CN" sz="3200" b="1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4724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074" y="342900"/>
            <a:ext cx="11445648" cy="629098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“从此他教训他们说，人子必须受许多的苦，被长老祭司长和文士弃绝，并且被杀，过三天复活……于是叫众人和门徒来，对他们说，若有人要跟从我，就当舍己，背起他的十字架来跟从我。”（八</a:t>
            </a:r>
            <a:r>
              <a:rPr lang="en-US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31-34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b="1" kern="100" dirty="0">
              <a:solidFill>
                <a:srgbClr val="7030A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0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…………</a:t>
            </a:r>
            <a:r>
              <a:rPr lang="zh-CN" altLang="en-US" sz="10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10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10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10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“于是教训门徒，说，人子将要被交在人手里，他们要杀害他。被杀以后，过三天他要复活……耶稣坐下，叫十二个门徒来，说，若有人愿意作首先的，他必作众人末后的，作众人的用人”（九</a:t>
            </a:r>
            <a:r>
              <a:rPr lang="en-US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31-35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0184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593430"/>
            <a:ext cx="11870872" cy="509299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“耶稣又叫过十二个门徒来，把自己将要遭遇的事，告诉他们说，看哪，我们上耶路撒冷去，人子将要被交给祭司长和文士，他们要定他死罪，交给外邦人。他们要戏弄他，吐唾沫在他脸上，鞭打他，杀害他。过了三天，他要复活……你们知道，外邦人有尊为君王的，治理他们。有大臣操权管束他们。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只是在你们中间，不是这样。你们中间，谁愿为大，就必作你们的用人。在你们中间，谁愿为首，就必作众人的仆人。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因为人子来，并不是要受人的服事，乃是要服事人，并且要舍命，作多人的赎价。”（十</a:t>
            </a:r>
            <a:r>
              <a:rPr lang="en-US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32-45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02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224119"/>
            <a:ext cx="11870872" cy="66338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《马可福音》十六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6-8:</a:t>
            </a:r>
          </a:p>
          <a:p>
            <a:pPr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“那少年人对她们说，不要惊恐。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你们寻找那钉十字架的拿撒勒人耶稣。他已经复活了，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不在这里。请看安放他的地方。你们可以</a:t>
            </a:r>
            <a:r>
              <a:rPr lang="zh-CN" altLang="zh-CN" sz="40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去告诉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他的门徒和彼得说，他在你们以先往加利利去。在那里你们要见他，正如他从前所告诉你们的。她们就出来，从坟墓那里逃跑。又发抖，又惊奇，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什么也不告诉人。因为她们害怕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”</a:t>
            </a:r>
            <a:endParaRPr lang="zh-CN" altLang="zh-CN" sz="3200" kern="100" dirty="0">
              <a:solidFill>
                <a:srgbClr val="0070C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1736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224119"/>
            <a:ext cx="11870872" cy="66338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《马可福音》</a:t>
            </a:r>
            <a:r>
              <a:rPr lang="zh-CN" altLang="en-US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十五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21</a:t>
            </a:r>
            <a:r>
              <a:rPr lang="zh-CN" altLang="en-US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3200" b="1" kern="100" dirty="0">
              <a:solidFill>
                <a:srgbClr val="0070C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i="0" u="none" strike="noStrike" dirty="0">
                <a:solidFill>
                  <a:srgbClr val="7030A0"/>
                </a:solidFill>
                <a:effectLst/>
                <a:latin typeface="Cabin"/>
              </a:rPr>
              <a:t>有一个古利奈人西门，就是亚力山大和鲁孚的父亲，从乡下来，经过那地方。</a:t>
            </a:r>
            <a:endParaRPr lang="en-US" altLang="zh-CN" sz="3600" b="1" i="0" u="none" strike="noStrike" dirty="0">
              <a:solidFill>
                <a:srgbClr val="7030A0"/>
              </a:solidFill>
              <a:effectLst/>
              <a:latin typeface="Cabin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i="0" u="none" strike="noStrike" dirty="0">
                <a:solidFill>
                  <a:srgbClr val="7030A0"/>
                </a:solidFill>
                <a:effectLst/>
                <a:latin typeface="Cabin"/>
              </a:rPr>
              <a:t>他们就勉强他同去，</a:t>
            </a:r>
            <a:r>
              <a:rPr lang="zh-CN" altLang="en-US" sz="3600" b="1" i="0" u="none" strike="noStrike" dirty="0">
                <a:solidFill>
                  <a:srgbClr val="FF0000"/>
                </a:solidFill>
                <a:effectLst/>
                <a:latin typeface="Cabin"/>
              </a:rPr>
              <a:t>好背着耶稣的十字架</a:t>
            </a:r>
            <a:r>
              <a:rPr lang="zh-CN" altLang="en-US" sz="3600" b="1" i="0" u="none" strike="noStrike" dirty="0">
                <a:solidFill>
                  <a:srgbClr val="7030A0"/>
                </a:solidFill>
                <a:effectLst/>
                <a:latin typeface="Cabin"/>
              </a:rPr>
              <a:t>。 </a:t>
            </a:r>
            <a:endParaRPr lang="en-US" altLang="zh-CN" sz="3600" b="1" i="0" u="none" strike="noStrike" dirty="0">
              <a:solidFill>
                <a:srgbClr val="7030A0"/>
              </a:solidFill>
              <a:effectLst/>
              <a:latin typeface="Cabin"/>
            </a:endParaRPr>
          </a:p>
          <a:p>
            <a:pPr>
              <a:lnSpc>
                <a:spcPct val="150000"/>
              </a:lnSpc>
            </a:pPr>
            <a:endParaRPr lang="en-US" altLang="zh-CN" sz="1100" b="1" dirty="0">
              <a:solidFill>
                <a:srgbClr val="0070C0"/>
              </a:solidFill>
              <a:latin typeface="Cabin"/>
            </a:endParaRPr>
          </a:p>
          <a:p>
            <a:pPr>
              <a:lnSpc>
                <a:spcPct val="150000"/>
              </a:lnSpc>
            </a:pPr>
            <a:r>
              <a:rPr lang="en-US" altLang="zh-CN" sz="3600" b="1" i="0" u="none" strike="noStrike" dirty="0">
                <a:solidFill>
                  <a:srgbClr val="0070C0"/>
                </a:solidFill>
                <a:effectLst/>
                <a:latin typeface="Cabin"/>
              </a:rPr>
              <a:t>《</a:t>
            </a:r>
            <a:r>
              <a:rPr lang="zh-CN" altLang="en-US" sz="3600" b="1" i="0" u="none" strike="noStrike" dirty="0">
                <a:solidFill>
                  <a:srgbClr val="0070C0"/>
                </a:solidFill>
                <a:effectLst/>
                <a:latin typeface="Cabin"/>
              </a:rPr>
              <a:t>罗马书</a:t>
            </a:r>
            <a:r>
              <a:rPr lang="en-US" altLang="zh-CN" sz="3600" b="1" i="0" u="none" strike="noStrike" dirty="0">
                <a:solidFill>
                  <a:srgbClr val="0070C0"/>
                </a:solidFill>
                <a:effectLst/>
                <a:latin typeface="Cabin"/>
              </a:rPr>
              <a:t>》</a:t>
            </a:r>
            <a:r>
              <a:rPr lang="zh-CN" altLang="en-US" sz="3600" b="1" i="0" u="none" strike="noStrike" dirty="0">
                <a:solidFill>
                  <a:srgbClr val="0070C0"/>
                </a:solidFill>
                <a:effectLst/>
                <a:latin typeface="Cabin"/>
              </a:rPr>
              <a:t>十六</a:t>
            </a:r>
            <a:r>
              <a:rPr lang="en-US" altLang="zh-CN" sz="3600" b="1" i="0" u="none" strike="noStrike" dirty="0">
                <a:solidFill>
                  <a:srgbClr val="0070C0"/>
                </a:solidFill>
                <a:effectLst/>
                <a:latin typeface="Cabin"/>
              </a:rPr>
              <a:t>13:</a:t>
            </a:r>
          </a:p>
          <a:p>
            <a:pPr>
              <a:lnSpc>
                <a:spcPct val="150000"/>
              </a:lnSpc>
            </a:pPr>
            <a:r>
              <a:rPr lang="zh-CN" altLang="en-US" sz="3200" b="1" i="0" u="none" strike="noStrike" dirty="0">
                <a:solidFill>
                  <a:srgbClr val="7030A0"/>
                </a:solidFill>
                <a:effectLst/>
                <a:latin typeface="Cabin"/>
              </a:rPr>
              <a:t>又问在主蒙拣选的鲁孚和他母亲安。他的母亲就是我的母亲。 </a:t>
            </a:r>
            <a:endParaRPr lang="en-US" altLang="zh-CN" sz="3200" b="1" i="0" u="none" strike="noStrike" dirty="0">
              <a:solidFill>
                <a:srgbClr val="7030A0"/>
              </a:solidFill>
              <a:effectLst/>
              <a:latin typeface="Cabin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402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68" y="662609"/>
            <a:ext cx="11449058" cy="57978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7030A0"/>
                </a:solidFill>
              </a:rPr>
              <a:t>马太福音</a:t>
            </a:r>
            <a:endParaRPr lang="en-US" altLang="zh-CN" sz="36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7030A0"/>
                </a:solidFill>
              </a:rPr>
              <a:t>马可福音</a:t>
            </a:r>
            <a:endParaRPr lang="en-US" altLang="zh-CN" sz="36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7030A0"/>
                </a:solidFill>
              </a:rPr>
              <a:t>路加福音</a:t>
            </a:r>
            <a:endParaRPr lang="en-US" altLang="zh-CN" sz="36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600" b="1" dirty="0"/>
          </a:p>
          <a:p>
            <a:pPr>
              <a:lnSpc>
                <a:spcPct val="150000"/>
              </a:lnSpc>
            </a:pPr>
            <a:r>
              <a:rPr lang="zh-CN" altLang="en-US" sz="3600" b="1" dirty="0"/>
              <a:t>约翰福音</a:t>
            </a:r>
            <a:endParaRPr lang="en-US" altLang="zh-CN" sz="3600" b="1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8592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 </a:t>
            </a:r>
            <a:endParaRPr lang="zh-CN" altLang="zh-CN" sz="3600" b="1" dirty="0">
              <a:solidFill>
                <a:srgbClr val="C0000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8267" y="191385"/>
            <a:ext cx="10759441" cy="6475232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本周测试题目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5">
            <a:extLst>
              <a:ext uri="{FF2B5EF4-FFF2-40B4-BE49-F238E27FC236}">
                <a16:creationId xmlns:a16="http://schemas.microsoft.com/office/drawing/2014/main" id="{4D4488D7-987D-6177-91EA-99391B628100}"/>
              </a:ext>
            </a:extLst>
          </p:cNvPr>
          <p:cNvSpPr txBox="1">
            <a:spLocks/>
          </p:cNvSpPr>
          <p:nvPr/>
        </p:nvSpPr>
        <p:spPr>
          <a:xfrm>
            <a:off x="7814106" y="224119"/>
            <a:ext cx="4217329" cy="64424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zh-CN" altLang="zh-CN" sz="3200" kern="100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B10C512-882B-B5EA-1F6B-E678602E3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358" y="777680"/>
            <a:ext cx="6485283" cy="588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6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68" y="544749"/>
            <a:ext cx="11449058" cy="59156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7030A0"/>
                </a:solidFill>
              </a:rPr>
              <a:t>马可福音</a:t>
            </a:r>
            <a:r>
              <a:rPr lang="en-US" altLang="zh-CN" sz="3200" dirty="0"/>
              <a:t>----</a:t>
            </a:r>
            <a:r>
              <a:rPr lang="zh-CN" altLang="en-US" sz="3200" dirty="0"/>
              <a:t>补充</a:t>
            </a:r>
            <a:r>
              <a:rPr lang="en-US" altLang="zh-CN" sz="3200" dirty="0"/>
              <a:t>-----〉</a:t>
            </a:r>
            <a:r>
              <a:rPr lang="zh-CN" altLang="en-US" sz="3200" dirty="0"/>
              <a:t>马太</a:t>
            </a:r>
            <a:r>
              <a:rPr lang="en-US" altLang="zh-CN" sz="3200" dirty="0"/>
              <a:t>/</a:t>
            </a:r>
            <a:r>
              <a:rPr lang="zh-CN" altLang="en-US" sz="3200" dirty="0"/>
              <a:t>路加福音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7030A0"/>
                </a:solidFill>
              </a:rPr>
              <a:t>马太</a:t>
            </a:r>
            <a:r>
              <a:rPr lang="en-US" altLang="zh-CN" sz="3200" b="1" dirty="0">
                <a:solidFill>
                  <a:srgbClr val="7030A0"/>
                </a:solidFill>
              </a:rPr>
              <a:t>/</a:t>
            </a:r>
            <a:r>
              <a:rPr lang="zh-CN" altLang="en-US" sz="3200" b="1" dirty="0">
                <a:solidFill>
                  <a:srgbClr val="7030A0"/>
                </a:solidFill>
              </a:rPr>
              <a:t>路加福音</a:t>
            </a:r>
            <a:r>
              <a:rPr lang="en-US" altLang="zh-CN" sz="3200" dirty="0"/>
              <a:t>----</a:t>
            </a:r>
            <a:r>
              <a:rPr lang="zh-CN" altLang="en-US" sz="3200" dirty="0"/>
              <a:t>删减</a:t>
            </a:r>
            <a:r>
              <a:rPr lang="en-US" altLang="zh-CN" sz="3200" dirty="0"/>
              <a:t>-----〉</a:t>
            </a:r>
            <a:r>
              <a:rPr lang="zh-CN" altLang="en-US" sz="3200" dirty="0"/>
              <a:t>马可福音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0070C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“我们很容易理解，已经有了马可福音，为什么还需要些马太（路加）福音，但如果已经有了马太福音和路加福音，</a:t>
            </a:r>
            <a:r>
              <a:rPr lang="zh-CN" altLang="zh-CN" sz="3200" dirty="0">
                <a:solidFill>
                  <a:srgbClr val="FF000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我们就很难理解为什么还需要马可福音</a:t>
            </a:r>
            <a:r>
              <a:rPr lang="zh-CN" altLang="zh-CN" sz="3200" dirty="0">
                <a:solidFill>
                  <a:srgbClr val="0070C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”。</a:t>
            </a:r>
            <a:r>
              <a:rPr lang="zh-CN" altLang="en-US" sz="3200" dirty="0">
                <a:solidFill>
                  <a:srgbClr val="0070C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dirty="0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G.M.Styler</a:t>
            </a:r>
            <a:r>
              <a:rPr lang="en-US" altLang="zh-CN" sz="3200" dirty="0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3200" dirty="0">
                <a:solidFill>
                  <a:srgbClr val="0070C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sz="3200" dirty="0">
                <a:effectLst/>
              </a:rPr>
              <a:t> </a:t>
            </a:r>
            <a:endParaRPr lang="en-US" altLang="zh-CN" sz="3200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644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856034"/>
            <a:ext cx="11870872" cy="60019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马可福音在字句、文法上更常出现不规则、变扭的结构；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马可福音中更多‘亚兰文’（地方语言）；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马可福音中更多容易引起神学困扰的字句；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……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《</a:t>
            </a:r>
            <a:r>
              <a:rPr lang="zh-CN" altLang="en-US" sz="3200" b="1" dirty="0"/>
              <a:t>马可福音</a:t>
            </a:r>
            <a:r>
              <a:rPr lang="en-US" altLang="zh-CN" sz="3200" b="1" dirty="0"/>
              <a:t>》</a:t>
            </a:r>
            <a:r>
              <a:rPr lang="zh-CN" altLang="en-US" sz="3200" b="1" dirty="0"/>
              <a:t>六</a:t>
            </a:r>
            <a:r>
              <a:rPr lang="en-US" altLang="zh-CN" sz="3200" b="1" dirty="0"/>
              <a:t>5:</a:t>
            </a:r>
            <a:r>
              <a:rPr lang="zh-CN" altLang="en-US" sz="3200" b="1" dirty="0"/>
              <a:t>耶稣</a:t>
            </a:r>
            <a:r>
              <a:rPr lang="zh-CN" altLang="en-US" sz="3200" b="1" dirty="0">
                <a:solidFill>
                  <a:srgbClr val="FF0000"/>
                </a:solidFill>
              </a:rPr>
              <a:t>不能</a:t>
            </a:r>
            <a:r>
              <a:rPr lang="zh-CN" altLang="en-US" sz="3200" b="1" dirty="0"/>
              <a:t>在那里行什么神迹，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《</a:t>
            </a:r>
            <a:r>
              <a:rPr lang="zh-CN" altLang="en-US" sz="3200" b="1" dirty="0"/>
              <a:t>马太福音</a:t>
            </a:r>
            <a:r>
              <a:rPr lang="en-US" altLang="zh-CN" sz="3200" b="1" dirty="0"/>
              <a:t>》</a:t>
            </a:r>
            <a:r>
              <a:rPr lang="zh-CN" altLang="en-US" sz="3200" b="1" dirty="0"/>
              <a:t>十三</a:t>
            </a:r>
            <a:r>
              <a:rPr lang="en-US" altLang="zh-CN" sz="3200" b="1" dirty="0"/>
              <a:t>58</a:t>
            </a:r>
            <a:r>
              <a:rPr lang="zh-CN" altLang="en-US" sz="3200" b="1" dirty="0"/>
              <a:t>：耶稣</a:t>
            </a:r>
            <a:r>
              <a:rPr lang="zh-CN" altLang="en-US" sz="3200" b="1" dirty="0">
                <a:solidFill>
                  <a:srgbClr val="FF0000"/>
                </a:solidFill>
              </a:rPr>
              <a:t>不在</a:t>
            </a:r>
            <a:r>
              <a:rPr lang="zh-CN" altLang="en-US" sz="3200" b="1" dirty="0"/>
              <a:t>那里多行神迹了，</a:t>
            </a:r>
            <a:endParaRPr lang="en-US" altLang="zh-CN" sz="3200" b="1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690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476250"/>
            <a:ext cx="11870872" cy="59055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200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这位长老（使徒约翰）常常这样说：马可成为彼得的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传译者</a:t>
            </a:r>
            <a:r>
              <a:rPr lang="zh-CN" altLang="zh-CN" sz="3200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准确的写下一切他所记得关乎主的一言一行。</a:t>
            </a:r>
            <a:r>
              <a:rPr lang="zh-CN" altLang="zh-CN" sz="3200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但不是按着次序，因为马可没有亲自听过主的话，也没有亲身跟随过主，而是像我先前所说，马可跟随彼得，彼得常因应场合所需教导马可，不像是为有条理地记录主所说过的话。所以马可按着他所记得的，逐点写下来，这样做没有错。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而且，马可相当重视不漏掉任何他听过的事，并且如实地记下来</a:t>
            </a:r>
            <a:r>
              <a:rPr lang="zh-CN" altLang="zh-CN" sz="3200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en-US" sz="3200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”</a:t>
            </a:r>
            <a:endParaRPr lang="en-US" altLang="zh-CN" sz="3200" kern="100" dirty="0">
              <a:solidFill>
                <a:srgbClr val="0070C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0" i="0" u="none" strike="noStrike" dirty="0">
                <a:solidFill>
                  <a:srgbClr val="000000"/>
                </a:solidFill>
                <a:effectLst/>
                <a:latin typeface="FONT"/>
              </a:rPr>
              <a:t>（帕皮亚 </a:t>
            </a:r>
            <a:r>
              <a:rPr lang="en-US" altLang="zh-CN" sz="3200" b="0" i="0" u="none" strike="noStrike" dirty="0">
                <a:solidFill>
                  <a:srgbClr val="000000"/>
                </a:solidFill>
                <a:effectLst/>
                <a:latin typeface="FONT"/>
              </a:rPr>
              <a:t>Papias</a:t>
            </a:r>
            <a:r>
              <a:rPr lang="zh-CN" altLang="en-US" sz="3200" b="0" i="0" u="none" strike="noStrike" dirty="0">
                <a:solidFill>
                  <a:srgbClr val="000000"/>
                </a:solidFill>
                <a:effectLst/>
                <a:latin typeface="FONT"/>
              </a:rPr>
              <a:t>，约</a:t>
            </a:r>
            <a:r>
              <a:rPr lang="en-US" altLang="zh-CN" sz="3200" b="0" i="0" u="none" strike="noStrike" dirty="0">
                <a:solidFill>
                  <a:srgbClr val="000000"/>
                </a:solidFill>
                <a:effectLst/>
                <a:latin typeface="FONT"/>
              </a:rPr>
              <a:t>70</a:t>
            </a:r>
            <a:r>
              <a:rPr lang="zh-CN" altLang="en-US" sz="3200" b="0" i="0" u="none" strike="noStrike" dirty="0">
                <a:solidFill>
                  <a:srgbClr val="000000"/>
                </a:solidFill>
                <a:effectLst/>
                <a:latin typeface="FONT"/>
              </a:rPr>
              <a:t>年－</a:t>
            </a:r>
            <a:r>
              <a:rPr lang="en-US" altLang="zh-CN" sz="3200" b="0" i="0" u="none" strike="noStrike" dirty="0">
                <a:solidFill>
                  <a:srgbClr val="000000"/>
                </a:solidFill>
                <a:effectLst/>
                <a:latin typeface="FONT"/>
              </a:rPr>
              <a:t>155</a:t>
            </a:r>
            <a:r>
              <a:rPr lang="zh-CN" altLang="en-US" sz="3200" b="0" i="0" u="none" strike="noStrike" dirty="0">
                <a:solidFill>
                  <a:srgbClr val="000000"/>
                </a:solidFill>
                <a:effectLst/>
                <a:latin typeface="FONT"/>
              </a:rPr>
              <a:t>年）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965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700391"/>
            <a:ext cx="11870872" cy="61576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/>
              <a:t>罗马的皇帝自称是神、是恩主，可以带来胜利、荣耀。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endParaRPr lang="en-US" altLang="zh-CN" sz="1000" dirty="0"/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“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神的儿子，耶稣基督福音的起头</a:t>
            </a:r>
            <a:r>
              <a:rPr lang="zh-CN" altLang="en-US" sz="3200" b="1" dirty="0">
                <a:solidFill>
                  <a:srgbClr val="0070C0"/>
                </a:solidFill>
              </a:rPr>
              <a:t>” 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（一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b="1" kern="100" dirty="0">
              <a:solidFill>
                <a:srgbClr val="0070C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1000" b="1" kern="100" dirty="0">
              <a:solidFill>
                <a:srgbClr val="7030A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正如先知以赛亚书上</a:t>
            </a:r>
            <a:r>
              <a:rPr lang="en-US" altLang="zh-CN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（一</a:t>
            </a:r>
            <a:r>
              <a:rPr lang="en-US" altLang="zh-CN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b="1" kern="100" dirty="0">
              <a:solidFill>
                <a:srgbClr val="7030A0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你是我的爱子 </a:t>
            </a:r>
            <a:r>
              <a:rPr lang="en-US" altLang="zh-CN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（一</a:t>
            </a:r>
            <a:r>
              <a:rPr lang="en-US" altLang="zh-CN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zh-CN" altLang="en-US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b="1" kern="100" dirty="0">
              <a:solidFill>
                <a:srgbClr val="7030A0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这是我的爱子（九</a:t>
            </a:r>
            <a:r>
              <a:rPr lang="en-US" altLang="zh-CN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3200" b="1" kern="100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b="1" kern="100" dirty="0">
              <a:solidFill>
                <a:srgbClr val="7030A0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7030A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这人真是神的儿子（十五</a:t>
            </a:r>
            <a:r>
              <a:rPr lang="en-US" altLang="zh-CN" sz="3200" b="1" dirty="0">
                <a:solidFill>
                  <a:srgbClr val="7030A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39</a:t>
            </a:r>
            <a:r>
              <a:rPr lang="zh-CN" altLang="zh-CN" sz="3200" b="1" dirty="0">
                <a:solidFill>
                  <a:srgbClr val="7030A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b="1" kern="100" dirty="0">
              <a:solidFill>
                <a:srgbClr val="7030A0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3200" b="1" kern="100" dirty="0">
              <a:solidFill>
                <a:srgbClr val="7030A0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025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192138"/>
            <a:ext cx="11870872" cy="566586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耶稣叫他们来，对他们说，你们知道，外邦人有尊为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君王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的，治理他们。有大臣操权管束他们。只是在你们中间，不是这样。你们中间，谁愿为大，就必作你们的用人。在你们中间，谁愿为首，就必作众人的仆人。</a:t>
            </a:r>
            <a:endParaRPr lang="en-US" altLang="zh-CN" sz="3200" b="1" kern="100" dirty="0">
              <a:solidFill>
                <a:srgbClr val="0070C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因为人子来，并不是要受人的服事，乃是要服事人，并且要舍命，作多人的赎价。</a:t>
            </a:r>
            <a:endParaRPr lang="en-US" altLang="zh-CN" sz="3200" b="1" kern="100" dirty="0">
              <a:solidFill>
                <a:srgbClr val="7030A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（可十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42-45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979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192140"/>
            <a:ext cx="11870872" cy="56658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“神的儿子，耶稣基督福音的起头”</a:t>
            </a:r>
            <a:r>
              <a:rPr lang="zh-CN" altLang="en-US" sz="32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（一</a:t>
            </a:r>
            <a:r>
              <a:rPr lang="en-US" altLang="zh-CN" sz="32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sz="32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）</a:t>
            </a:r>
            <a:endParaRPr lang="en-US" altLang="zh-CN" sz="32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1800" b="1" dirty="0">
              <a:solidFill>
                <a:srgbClr val="FF0000"/>
              </a:solidFill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7030A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这位神的儿子、弥赛亚君王，</a:t>
            </a:r>
            <a:endParaRPr lang="en-US" altLang="zh-CN" sz="3200" b="1" dirty="0">
              <a:solidFill>
                <a:srgbClr val="7030A0"/>
              </a:solidFill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并非高高在上享受人的服事，用权柄辖制人，</a:t>
            </a:r>
            <a:endParaRPr lang="en-US" altLang="zh-CN" sz="3200" b="1" dirty="0">
              <a:solidFill>
                <a:srgbClr val="0070C0"/>
              </a:solidFill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相反，祂乃是谦卑服事我们，为我们舍己；</a:t>
            </a:r>
            <a:endParaRPr lang="zh-CN" altLang="zh-CN" sz="3200" b="1" dirty="0">
              <a:solidFill>
                <a:srgbClr val="0070C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027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653701"/>
            <a:ext cx="11870872" cy="4980179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耶稣预言自己的死（八</a:t>
            </a:r>
            <a:r>
              <a:rPr lang="en-US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31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九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30-31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十</a:t>
            </a:r>
            <a:r>
              <a:rPr lang="en-US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32-34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门徒不明白（八</a:t>
            </a:r>
            <a:r>
              <a:rPr lang="en-US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32-33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九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32-34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十</a:t>
            </a:r>
            <a:r>
              <a:rPr lang="en-US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35-40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耶稣教导他们做门徒的意义（八</a:t>
            </a:r>
            <a:r>
              <a:rPr lang="en-US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34-38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九</a:t>
            </a:r>
            <a:r>
              <a:rPr lang="en-US" altLang="zh-CN" sz="3200" b="1" kern="100" dirty="0">
                <a:solidFill>
                  <a:srgbClr val="0070C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35-37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十</a:t>
            </a:r>
            <a:r>
              <a:rPr lang="en-US" altLang="zh-CN" sz="3200" b="1" kern="100" dirty="0">
                <a:solidFill>
                  <a:srgbClr val="7030A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41-45</a:t>
            </a:r>
            <a:r>
              <a:rPr lang="zh-CN" altLang="zh-CN" sz="3200" b="1" kern="100" dirty="0">
                <a:solidFill>
                  <a:srgbClr val="FF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789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</TotalTime>
  <Words>1797</Words>
  <Application>Microsoft Macintosh PowerPoint</Application>
  <PresentationFormat>宽屏</PresentationFormat>
  <Paragraphs>105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9" baseType="lpstr">
      <vt:lpstr>Cabin</vt:lpstr>
      <vt:lpstr>FONT</vt:lpstr>
      <vt:lpstr>Kaiti SC</vt:lpstr>
      <vt:lpstr>DengXian</vt:lpstr>
      <vt:lpstr>DengXian</vt:lpstr>
      <vt:lpstr>DengXian Light</vt:lpstr>
      <vt:lpstr>Arial</vt:lpstr>
      <vt:lpstr>Calibri</vt:lpstr>
      <vt:lpstr>Office 主题</vt:lpstr>
      <vt:lpstr>  </vt:lpstr>
      <vt:lpstr>  </vt:lpstr>
      <vt:lpstr>  </vt:lpstr>
      <vt:lpstr>  </vt:lpstr>
      <vt:lpstr>  </vt:lpstr>
      <vt:lpstr>  </vt:lpstr>
      <vt:lpstr>  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ENGAO QIN</dc:creator>
  <cp:lastModifiedBy>ENGAO QIN</cp:lastModifiedBy>
  <cp:revision>132</cp:revision>
  <dcterms:created xsi:type="dcterms:W3CDTF">2020-04-12T05:16:25Z</dcterms:created>
  <dcterms:modified xsi:type="dcterms:W3CDTF">2023-10-01T21:37:30Z</dcterms:modified>
</cp:coreProperties>
</file>