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0" r:id="rId9"/>
    <p:sldId id="269" r:id="rId10"/>
    <p:sldId id="259" r:id="rId11"/>
    <p:sldId id="261" r:id="rId12"/>
    <p:sldId id="270" r:id="rId13"/>
    <p:sldId id="263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74"/>
  </p:normalViewPr>
  <p:slideViewPr>
    <p:cSldViewPr snapToGrid="0">
      <p:cViewPr varScale="1">
        <p:scale>
          <a:sx n="100" d="100"/>
          <a:sy n="100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9322-19D6-1B41-B302-923F4760F919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73388-550D-8245-A320-1FA763E15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0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读完哥林多前后书</a:t>
            </a:r>
            <a:r>
              <a:rPr lang="zh-CN" altLang="en-US" dirty="0"/>
              <a:t>，大家记得哪些金句？现在可以分享一两句。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3388-550D-8245-A320-1FA763E15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3388-550D-8245-A320-1FA763E153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6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D49C-68F3-C659-4F51-5CF77A9D6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2A5ED-C77F-FDE5-E885-AD0910EEB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EB957-7520-7265-CBB3-1412084D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46D5C-8C23-D88F-8B5C-8B40998B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BE709-EEAF-17A5-A755-A618AC6D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1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BD3C-4593-8648-9DFD-DADBEB51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76669-3EC8-51E7-C8F4-E44A96C38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7B6E-385E-2C19-8B06-F5B7219E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41B24-E9BC-DC6C-B804-5EDC4270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7D849-F672-61B9-069C-F5CCFA97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4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5BC52-36BC-BF18-BA1F-AAC0180AF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51C3A-E318-DDE9-0816-6C20A8298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2BDE1-1319-0B8D-F54B-1AC5E951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B2C59-AE21-BE13-C96F-5F16F8FC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FF34D-15E8-1421-A7B3-9EBCB757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5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A9F6-2DAD-D36B-74D7-89F02C67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05B4-F3F1-AEA4-3F35-A73D93AE4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F636-133F-F0BB-1022-305873BA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AB228-7EB3-B62F-D3AD-3D864A60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56985-3FD8-C61D-704F-05B2F64E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7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C60E-C6BF-3BF6-5819-E507790C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56778-BA3E-DA48-6088-000F07E3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0E4DE-7945-0C2F-2DE3-37AE391F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845E0-CF41-C9C3-4A5B-8EC9A388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F5ABD-BB8B-3CF3-C305-26E364E2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15B9-1F41-1107-AD02-ACBC0493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D1B-B380-779D-8478-BE97A1762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B5060-BBDC-2D98-0536-BF85D1187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8FB67-D8B3-6378-2054-A445DC79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CAB52-42DE-BA68-5AD4-EFF748EC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84585-8004-98B8-0085-CE824573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C987-4BCA-D81F-E822-FA41D1A5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513BE-323A-2969-9417-7C6E70579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2F1AA-F387-97B6-AD31-A45C233EC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860F7-4FF9-B61A-85E6-BE172C118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03456-CD64-637C-9A56-CB25A5AA3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87A1C-68B2-CFED-49B9-C6B633EA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10091-9F64-2D96-E980-46548516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FE284F-CB36-2BF7-AAA1-E23624E4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B69D-9326-78B3-7647-82EE54E1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34D31-E412-02E1-EF27-42FB23C9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4440D-D9B0-69C9-F244-21E5596C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E048-B6D3-7E3F-96AE-BF11B70E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14C4B-B684-A3BE-D4C0-71230DC7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E36BF-BE8F-62A5-696E-5F51D4D7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27107-E597-7091-3C30-29C7D4CB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2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7E98-6B05-AA90-699E-A0EFDDF2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F0CE-1951-1DBE-2AB8-CA61A5C2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704D-B0DF-D652-EF14-79ED7DC7F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A5CBE-C703-CAA9-2926-FEE3B1FE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CED0A-C8E0-1D9B-B7BF-E5ADFB64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90EFD-9FE4-AFE3-D30B-D18A61ED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9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75F0-96C7-3DE6-C2A8-C62FF96D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E585F-5D00-EAE8-A474-8DF12D212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7F107-C179-0DE9-2B01-2F7D5D55F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545A9-0EC7-A6D6-2852-9F0AA254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3B74F-8F4B-812D-AFED-3E3421A2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FC7B9-B127-72AE-D2EF-0A593219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CB9B9-B755-CAD1-CC64-681CAF15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80DC5-FCF7-2DA7-0E49-51A7EBFF6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23196-3A46-C749-1BF9-86D455769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C9E1-BA4D-5046-8C07-6C0CC114F6C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FFAB3-F2E5-8B53-9505-0CFB3ED29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0EF5C-FBC7-E951-E310-57E8133DA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0A3F-3557-4545-A090-7B7F652D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blegateway.com/passage/?search=%E5%93%A5%E6%9E%97%E5%A4%9A%E5%89%8D%E4%B9%A6+13&amp;version=RCU17SS#fzh-RCU17SS-28608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990205"/>
            <a:ext cx="10518776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7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哥林多前后书</a:t>
            </a:r>
            <a:endParaRPr lang="en-US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9" y="5551200"/>
            <a:ext cx="6583362" cy="1075952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主恩基督教会国语堂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一年通读圣经系列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altLang="zh-CN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26</a:t>
            </a:r>
            <a:r>
              <a:rPr lang="zh-CN" altLang="en-US" dirty="0">
                <a:solidFill>
                  <a:schemeClr val="bg1"/>
                </a:solidFill>
              </a:rPr>
              <a:t>日， </a:t>
            </a:r>
            <a:r>
              <a:rPr lang="en-US" altLang="zh-CN" dirty="0">
                <a:solidFill>
                  <a:schemeClr val="bg1"/>
                </a:solidFill>
              </a:rPr>
              <a:t>2023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2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782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Content Placeholder 2" descr="A map of greece with black text&#10;&#10;Description automatically generated">
            <a:extLst>
              <a:ext uri="{FF2B5EF4-FFF2-40B4-BE49-F238E27FC236}">
                <a16:creationId xmlns:a16="http://schemas.microsoft.com/office/drawing/2014/main" id="{18292950-EC4D-1B9B-E1A0-4B73AA037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92" r="18889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Content Placeholder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D66850C3-02C9-73B4-521F-774791E16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1000"/>
          </a:blip>
          <a:srcRect l="41107" r="30671"/>
          <a:stretch/>
        </p:blipFill>
        <p:spPr>
          <a:xfrm>
            <a:off x="6094476" y="10"/>
            <a:ext cx="609600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A1E53B-D2D9-11B9-23E0-DCBB0934DF61}"/>
              </a:ext>
            </a:extLst>
          </p:cNvPr>
          <p:cNvSpPr txBox="1"/>
          <p:nvPr/>
        </p:nvSpPr>
        <p:spPr>
          <a:xfrm>
            <a:off x="6534912" y="344424"/>
            <a:ext cx="525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哥林多城</a:t>
            </a:r>
            <a:r>
              <a:rPr lang="zh-CN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5C817-1776-5C60-BF8A-D8C92FAEEC95}"/>
              </a:ext>
            </a:extLst>
          </p:cNvPr>
          <p:cNvSpPr txBox="1"/>
          <p:nvPr/>
        </p:nvSpPr>
        <p:spPr>
          <a:xfrm>
            <a:off x="6534912" y="1106424"/>
            <a:ext cx="5254752" cy="522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罗马帝国的亚该亚省的首都</a:t>
            </a:r>
            <a:endParaRPr lang="en-US" altLang="zh-CN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交通枢纽 </a:t>
            </a: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–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两个港口，多条贸易路线的交叉点</a:t>
            </a:r>
            <a:endParaRPr lang="en-US" altLang="zh-CN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商业繁荣，思想文化活跃，看重知识哲学的大都市</a:t>
            </a:r>
            <a:endParaRPr lang="en-US" altLang="zh-CN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道德败坏，充满古希腊、罗马偶像的敬拜中心</a:t>
            </a:r>
            <a:endParaRPr lang="en-US" altLang="zh-CN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海员，商人聚集，各族人民混杂，人口流动频繁</a:t>
            </a:r>
            <a:endParaRPr lang="en-US" altLang="zh-CN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传福音的好地方</a:t>
            </a:r>
            <a:endParaRPr lang="en-US" altLang="zh-CN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21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phic 89">
            <a:extLst>
              <a:ext uri="{FF2B5EF4-FFF2-40B4-BE49-F238E27FC236}">
                <a16:creationId xmlns:a16="http://schemas.microsoft.com/office/drawing/2014/main" id="{44409A5E-C15D-4BA0-861B-D017C2A7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54324" y="-3351276"/>
            <a:ext cx="5486400" cy="12188952"/>
          </a:xfrm>
          <a:prstGeom prst="rect">
            <a:avLst/>
          </a:prstGeom>
        </p:spPr>
      </p:pic>
      <p:pic>
        <p:nvPicPr>
          <p:cNvPr id="6" name="Picture 5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07ED76A0-9562-DF3A-2ECB-25BBAE51FD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000"/>
          <a:stretch/>
        </p:blipFill>
        <p:spPr>
          <a:xfrm>
            <a:off x="6079085" y="2644519"/>
            <a:ext cx="6095980" cy="3657600"/>
          </a:xfrm>
          <a:prstGeom prst="rect">
            <a:avLst/>
          </a:prstGeom>
        </p:spPr>
      </p:pic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EDBE0911-A737-8E19-15BD-D00BF10A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96" y="-1"/>
            <a:ext cx="5346491" cy="264452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保罗初到哥林多城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第二次宣教旅程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（徒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18:1-18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先在会堂里辩论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，后往外邦人那里去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传福音一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年半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建立教会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保罗第二次访问哥林多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（林后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提多带给保罗哥林多人懊悔的信息（林后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7:6-7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保罗第三次访问哥林多时写下罗马书等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Content Placeholder 2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0453B747-6B3E-E897-AFF8-02E295AAF7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000"/>
          <a:stretch/>
        </p:blipFill>
        <p:spPr>
          <a:xfrm>
            <a:off x="-16915" y="2644519"/>
            <a:ext cx="6096000" cy="36576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92E2D918-0F5E-4344-9C8C-FBD0ACB62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15B3F-B6B3-187C-A15C-DDB9E5CF6A48}"/>
              </a:ext>
            </a:extLst>
          </p:cNvPr>
          <p:cNvSpPr txBox="1"/>
          <p:nvPr/>
        </p:nvSpPr>
        <p:spPr>
          <a:xfrm>
            <a:off x="1887012" y="6432036"/>
            <a:ext cx="232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保罗第二次宣教路线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B81DF-F466-B1A8-971B-A9FECB60C663}"/>
              </a:ext>
            </a:extLst>
          </p:cNvPr>
          <p:cNvSpPr txBox="1"/>
          <p:nvPr/>
        </p:nvSpPr>
        <p:spPr>
          <a:xfrm>
            <a:off x="7983013" y="6432036"/>
            <a:ext cx="232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保罗第三次宣教路线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Content Placeholder 49">
            <a:extLst>
              <a:ext uri="{FF2B5EF4-FFF2-40B4-BE49-F238E27FC236}">
                <a16:creationId xmlns:a16="http://schemas.microsoft.com/office/drawing/2014/main" id="{3AB7C3A4-853D-56FA-5A3B-64C2A4120124}"/>
              </a:ext>
            </a:extLst>
          </p:cNvPr>
          <p:cNvSpPr txBox="1">
            <a:spLocks/>
          </p:cNvSpPr>
          <p:nvPr/>
        </p:nvSpPr>
        <p:spPr>
          <a:xfrm>
            <a:off x="6279148" y="0"/>
            <a:ext cx="5346491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保罗与哥林多教会书信来往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保罗写给哥林多教会的第一封信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，说不可与淫乱的人相交（林前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5:9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），但这封信已流失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哥林多教会写给保罗一封信（林前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保罗在以弗所那里写了哥林多前书作回复（林前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16:8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保罗第二次访问哥林多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可能不甚愉快，之后写了封严厉的信（林后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7:8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），这封也流失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保罗在听到提多带来的消息后，写了哥林多后书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40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D66850C3-02C9-73B4-521F-774791E1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5" r="2239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FA7AD63-461E-8891-7D30-B5C2C203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800" y="694944"/>
            <a:ext cx="6241287" cy="54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“写信给在哥林多神的教会，就是在基督耶稣里成圣，蒙召作圣徒的。。。” </a:t>
            </a:r>
            <a:r>
              <a:rPr lang="en-US" altLang="zh-CN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1:2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566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D66850C3-02C9-73B4-521F-774791E1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3"/>
          <a:stretch/>
        </p:blipFill>
        <p:spPr>
          <a:xfrm>
            <a:off x="0" y="-38099"/>
            <a:ext cx="12191980" cy="210819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FA7AD63-461E-8891-7D30-B5C2C203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1917701"/>
            <a:ext cx="9385300" cy="4673600"/>
          </a:xfrm>
        </p:spPr>
        <p:txBody>
          <a:bodyPr anchor="ctr">
            <a:normAutofit lnSpcReduction="10000"/>
          </a:bodyPr>
          <a:lstStyle/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1:1-9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问安与感谢祷告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1:10-4:21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教会中结党分争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5:1-6:20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教会中的混乱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5:1-13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教会纪律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6:1-11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关于弟兄与弟兄告状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6:12-20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淫行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7:1-16:12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解答教会中疑问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7:1-40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基督徒婚姻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8:1-10:33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食用祭偶像之物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11:1-16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敬拜的规矩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11:17-34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主的晚餐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12:1-14:40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属灵恩赐与爱</a:t>
            </a:r>
          </a:p>
          <a:p>
            <a:pPr marL="742950" lvl="1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15:1:58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死人复活 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1-24 </a:t>
            </a:r>
            <a:r>
              <a:rPr lang="zh-TW" altLang="en-US" sz="20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C9719-F516-DC3C-ECD9-83E7026C79C8}"/>
              </a:ext>
            </a:extLst>
          </p:cNvPr>
          <p:cNvSpPr txBox="1"/>
          <p:nvPr/>
        </p:nvSpPr>
        <p:spPr>
          <a:xfrm>
            <a:off x="774700" y="9144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</a:t>
            </a:r>
            <a:endParaRPr lang="en-US" sz="4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525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Aft>
                <a:spcPts val="22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神是信实的，他呼召你们好与他儿子</a:t>
            </a:r>
            <a:r>
              <a:rPr lang="en-US" altLang="zh-TW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我们的主耶稣基督</a:t>
            </a:r>
            <a:r>
              <a:rPr lang="en-US" altLang="zh-TW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共享团契。</a:t>
            </a: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1:9</a:t>
            </a: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267741"/>
            <a:ext cx="9078562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与基督连合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267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 fontScale="90000"/>
          </a:bodyPr>
          <a:lstStyle/>
          <a:p>
            <a:pPr marL="457200" indent="-457200" algn="l">
              <a:lnSpc>
                <a:spcPct val="120000"/>
              </a:lnSpc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信徒合一的根源</a:t>
            </a:r>
            <a:br>
              <a:rPr lang="en-US" altLang="zh-TW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4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“因为十字架的道理，在那灭亡的人是愚拙，在我们得救的人却是　神的大能。 就如经上所记：“我要摧毁智慧人的智慧，废弃聪明人的聪明。” 智慧人在哪里？文士在哪里？这世上的辩士在哪里？　神岂不是已使这世上的智慧变成愚拙了吗？ 既然世人凭自己的智慧不认识　神，　神就本着自己的智慧乐意藉着人所传愚拙的话拯救那些信的人。 犹太人要的是神迹，希腊人求的是智慧， </a:t>
            </a:r>
            <a:r>
              <a:rPr lang="en-US" altLang="zh-TW" sz="24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4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我们却是传被钉十字架的基督，这对犹太人是绊脚石，对外邦人是愚拙； 但对那蒙召的，无论是犹太人、希腊人，基督总是　神的大能，　神的智慧。 </a:t>
            </a:r>
            <a:r>
              <a:rPr lang="en-US" altLang="zh-TW" sz="24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24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因为，神的愚拙总比人智慧；　神的软弱总比人强壮。”</a:t>
            </a: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十字架的道理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02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Aft>
                <a:spcPts val="2200"/>
              </a:spcAft>
            </a:pP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“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属乎肉体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，照着世人的样子行“ 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3:3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属血气，不领会圣灵的事 （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2:14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想自己作王 （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4:8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自高自大自夸 （</a:t>
            </a: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4:6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属灵的婴孩 （</a:t>
            </a: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哥林多教会的纷争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35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 fontScale="90000"/>
          </a:bodyPr>
          <a:lstStyle/>
          <a:p>
            <a:pPr>
              <a:lnSpc>
                <a:spcPct val="120000"/>
              </a:lnSpc>
              <a:spcAft>
                <a:spcPts val="2200"/>
              </a:spcAft>
            </a:pPr>
            <a:r>
              <a:rPr lang="en-US" altLang="zh-TW" sz="22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10 </a:t>
            </a:r>
            <a:r>
              <a:rPr lang="zh-TW" altLang="en-US" sz="22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我照　神所给我的恩典，好像一个聪明的工头，立好了根基，别人在上面建造；只是各人要谨慎怎样在上面建造。 </a:t>
            </a:r>
            <a:r>
              <a:rPr lang="en-US" altLang="zh-TW" sz="22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11 </a:t>
            </a:r>
            <a:r>
              <a:rPr lang="zh-TW" altLang="en-US" sz="22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因为，那已经立好的根基就是耶稣基督，此外没有人能立别的根基。 </a:t>
            </a:r>
            <a:r>
              <a:rPr lang="en-US" altLang="zh-TW" sz="22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12 </a:t>
            </a:r>
            <a:r>
              <a:rPr lang="zh-TW" altLang="en-US" sz="22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若有人用金银、宝石，草木、禾秸，在这根基上建造， </a:t>
            </a:r>
            <a:r>
              <a:rPr lang="en-US" altLang="zh-TW" sz="22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13 </a:t>
            </a:r>
            <a:r>
              <a:rPr lang="zh-TW" altLang="en-US" sz="22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各人的工程必将显露，因为那日子要将它显明，有火把它暴露出来，这火要试炼各人的工程怎样。 </a:t>
            </a:r>
            <a:r>
              <a:rPr lang="en-US" altLang="zh-TW" sz="22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14 </a:t>
            </a:r>
            <a:r>
              <a:rPr lang="zh-TW" altLang="en-US" sz="22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人在那根基上所建造的工程若能保得住，他将要得赏赐。 </a:t>
            </a:r>
            <a:r>
              <a:rPr lang="en-US" altLang="zh-TW" sz="22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15 </a:t>
            </a:r>
            <a:r>
              <a:rPr lang="zh-TW" altLang="en-US" sz="22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人的工程若被烧了，他将损失，虽然他自己将得救，却要像从火里经过一样。</a:t>
            </a:r>
            <a:br>
              <a:rPr lang="en-US" altLang="zh-TW" sz="20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唯一的根基：耶稣基督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各人要谨慎怎样在上面建造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建造信徒与教会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207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Aft>
                <a:spcPts val="2200"/>
              </a:spcAft>
            </a:pP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没有执行教会纪律，管教教会里行淫乱的人 （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5:1-12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弟兄之间相争 （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6:1-11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淫行 （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6:12-20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哥林多教会的混乱状况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641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Aft>
                <a:spcPts val="2200"/>
              </a:spcAft>
            </a:pPr>
            <a:r>
              <a:rPr lang="en-US" altLang="zh-TW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12 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“凡事我都可行”，但不是凡事都有益处。“凡事我都可行”，但无论哪一件，我都不受它的辖制。</a:t>
            </a:r>
            <a:r>
              <a:rPr lang="en-US" altLang="zh-CN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</a:t>
            </a:r>
            <a:br>
              <a:rPr lang="en-US" altLang="zh-CN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19 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你们岂不知道你们的身体是圣灵的殿吗？这圣灵是从　神而来，住在你们里面的。而且你们不是属自己的人， </a:t>
            </a:r>
            <a:r>
              <a:rPr lang="en-US" altLang="zh-TW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20 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因为你们是重价买来的。所以，要在你们的身体上荣耀　神。</a:t>
            </a:r>
            <a:r>
              <a:rPr lang="en-US" altLang="zh-CN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-6:19-20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哥林多教会的混乱状况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748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2000"/>
          </a:blip>
          <a:srcRect l="28850" t="9091" r="1983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43796"/>
            <a:ext cx="11458895" cy="5024071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Aft>
                <a:spcPts val="2200"/>
              </a:spcAft>
            </a:pPr>
            <a:r>
              <a:rPr lang="zh-CN" altLang="en-US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基督差遣我，原不是为施洗，乃是为传福音，并不用智慧的言语，免得基督的十字架落了空。因为十字架的道理，在那灭亡的人为愚拙；在我们得救的人却为神的大能。（</a:t>
            </a:r>
            <a:r>
              <a:rPr lang="en-US" altLang="zh-CN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1:17-18</a:t>
            </a:r>
            <a:r>
              <a:rPr lang="zh-CN" altLang="en-US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那已经立好的根基就是耶稣基督，此外没有人能立别的根基。若有人用金，银，宝石，草木，禾稭在这根基上建造，各人的工程必然显露，因为那日子要将它表明出来，有火发现，这火要试验各人的工程怎样。人在那根基上所建造的工程若存得住，他就要得赏赐；人的工程若被烧了，他就要受亏损，自己却要得救；虽然得救，仍像从火力经过的一样。（</a:t>
            </a:r>
            <a:r>
              <a:rPr lang="en-US" altLang="zh-CN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3:11-15</a:t>
            </a:r>
            <a:r>
              <a:rPr lang="zh-CN" altLang="en-US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人应当以我们为基督的执事，为神奥秘事的管家。所求于管家的，是要他有忠心。（</a:t>
            </a:r>
            <a:r>
              <a:rPr lang="en-US" altLang="zh-CN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4:1-2</a:t>
            </a:r>
            <a:r>
              <a:rPr lang="zh-CN" altLang="en-US" sz="2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哥林多前书金句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77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Aft>
                <a:spcPts val="2200"/>
              </a:spcAft>
            </a:pP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夫妻一体，身心灵合一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离婚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独身 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论婚姻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5383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 fontScale="90000"/>
          </a:bodyPr>
          <a:lstStyle/>
          <a:p>
            <a:pPr marL="45720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关于祭过偶像的食物，我们晓得“我们都有知识”，但知识使人自高自大，惟有爱心能造就人。 </a:t>
            </a:r>
            <a:r>
              <a:rPr lang="en-US" altLang="zh-TW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2 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若有人自以为知道什么，他其实仍不知道他所应当知道的。 </a:t>
            </a:r>
            <a:r>
              <a:rPr lang="en-US" altLang="zh-TW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3 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若有人爱　神，他就是　神所认识的人了。</a:t>
            </a:r>
            <a:r>
              <a:rPr lang="en-US" altLang="zh-CN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8:1-3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b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凡事都可行，但不都有益处（</a:t>
            </a:r>
            <a: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</a:t>
            </a: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10:23</a:t>
            </a: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凡事都可行，但无论哪一件，我总不受它的辖制（</a:t>
            </a:r>
            <a: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</a:t>
            </a: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凡事都可行，但不都造就人。（</a:t>
            </a:r>
            <a: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10:23</a:t>
            </a: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无论做什么，都要为荣耀神而行。（</a:t>
            </a:r>
            <a: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31</a:t>
            </a: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论祭偶像之物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289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marL="45720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蒙头与不蒙头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顺服神设立的权柄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敬畏神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教会中的敬拜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13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marL="45720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合一的圣礼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圣餐的意义：记念主耶稣，表明主的死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自我省察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主餐的规矩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564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19" y="963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marL="45720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恩赐原有分别，圣灵只有一位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恩赐的目的：圣灵显在各人身上，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叫人得益处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教会是一个身体，一个整体</a:t>
            </a:r>
            <a:b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圣灵随己意分给各人不同的恩赐</a:t>
            </a:r>
            <a:b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使用恩赐，造就建立教会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属灵的恩赐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19" y="963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marL="45720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超越一切恩赐，最美最妙的道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我若能说人间的方言，甚至天使的语言，却没有爱，我就成为鸣的锣、响的钹一般。 </a:t>
            </a:r>
            <a:r>
              <a:rPr lang="en-US" altLang="zh-TW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2 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我若有先知讲道的能力，也明白各样的奥秘，各样的知识，而且有齐备的信心，使我能够移山，却没有爱，我就算不了什么。 </a:t>
            </a:r>
            <a:r>
              <a:rPr lang="en-US" altLang="zh-TW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3 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我若将所有的财产救济穷人，又牺牲自己的身体让人夸赞</a:t>
            </a:r>
            <a:r>
              <a:rPr lang="en-US" altLang="zh-TW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]</a:t>
            </a:r>
            <a:r>
              <a:rPr 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却没有爱，仍然对我无益。</a:t>
            </a:r>
            <a:r>
              <a:rPr lang="en-US" altLang="zh-CN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13:1-3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639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19" y="963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marL="45720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唯有爱是常存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先知讲道之能终必归于无有；说方言之能终必停止；知识也终必归于无有。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我们现在所知道的有限，先知所讲的也有限，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等那完全的来到，这有限的必消逝。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13:8-10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847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19" y="963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marL="45720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要活出爱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爱是恒久忍耐；又有恩慈；爱是不嫉妒；爱是不自夸，不张狂，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不做害羞的事，不求自己的益处，不轻易发怒，不计算人的恶，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不喜欢不义，只喜欢真理；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凡事包容，凡事相信，凡事盼望，凡事忍耐。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13:4-8</a:t>
            </a: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27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9" y="-962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/>
          </a:bodyPr>
          <a:lstStyle/>
          <a:p>
            <a:pPr marL="45720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造就自己还是造就教会？</a:t>
            </a: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先知讲道与说方言的恩赐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51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9" y="-962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纯正的福音：</a:t>
            </a:r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耶穌基督並他釘十字架，三日後從死裡復活，以大能顯明他 是神的兒子</a:t>
            </a:r>
            <a:b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弟兄们，我要你们认清我先前传给你们的福音；这福音你们领受了，又靠着它站立得住，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你们若能够持守我传给你们的信息，就必因这福音得救，否则你们是徒然相信。</a:t>
            </a:r>
            <a:b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我当日所领受又传给你们的，最重要的就是：照圣经所说，基督为我们的罪死了，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而且埋葬了；又照圣经所说，第三天复活了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15:1-4</a:t>
            </a:r>
            <a:b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死人复活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470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43796"/>
            <a:ext cx="11458895" cy="5024071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  <a:spcAft>
                <a:spcPts val="2200"/>
              </a:spcAft>
            </a:pP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凡事我都可行，但不都有益处；凡事我都可行，但无论哪一件，我总不受它的辖制（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凡事都可行，但不都有益处。凡事都可行，但不都造就人。无论何人，不要求自己的益处，乃要求别人的益处。（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10:23-24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岂不知你们的身子就是圣灵的殿吗？这圣灵是从神而来，住在你们里头的；并且你们不是自己的人，因为你们是重价买来的，所以要在你们的身子上荣耀神。（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6:19-20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恩赐原有分别，圣灵却是一位；职事也有分别，主却是一位；功用也有分别，神却是一位，在众人里面运行一切的事。圣灵显在各人身上，是叫人的益处。（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12:4-7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哥林多前书金句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357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9" y="-962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93799"/>
            <a:ext cx="9436100" cy="417406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纯正的福音：</a:t>
            </a:r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耶穌基督並他釘十字架，三日後從死裡復活，以大能顯明他 是神的兒子</a:t>
            </a:r>
            <a:b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弟兄们，我要你们认清我先前传给你们的福音；这福音你们领受了，又靠着它站立得住，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你们若能够持守我传给你们的信息，就必因这福音得救，否则你们是徒然相信。</a:t>
            </a:r>
            <a:b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我当日所领受又传给你们的，最重要的就是：照圣经所说，基督为我们的罪死了， </a:t>
            </a:r>
            <a:r>
              <a:rPr lang="en-US" altLang="zh-TW" sz="2800" b="1" baseline="300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而且埋葬了；又照圣经所说，第三天复活了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15:1-4</a:t>
            </a:r>
            <a:b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2800" b="1" u="none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7741"/>
            <a:ext cx="8644915" cy="82247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死人复活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8868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D66850C3-02C9-73B4-521F-774791E1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3"/>
          <a:stretch/>
        </p:blipFill>
        <p:spPr>
          <a:xfrm>
            <a:off x="0" y="-38099"/>
            <a:ext cx="12191980" cy="210819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FA7AD63-461E-8891-7D30-B5C2C203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2285999"/>
            <a:ext cx="9385300" cy="4305301"/>
          </a:xfrm>
        </p:spPr>
        <p:txBody>
          <a:bodyPr anchor="t">
            <a:norm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保罗为自己辩白 </a:t>
            </a:r>
            <a:r>
              <a:rPr lang="en-US" altLang="zh-CN" sz="32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1-7</a:t>
            </a:r>
            <a:r>
              <a:rPr lang="zh-CN" altLang="en-US" sz="32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</a:t>
            </a:r>
            <a:endParaRPr lang="en-US" altLang="zh-CN" sz="3200" b="1" u="none" strike="noStrike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2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保罗鼓励哥林多人</a:t>
            </a:r>
            <a:r>
              <a:rPr lang="zh-CN" altLang="en-US" sz="32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2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8-9</a:t>
            </a:r>
            <a:r>
              <a:rPr lang="zh-CN" altLang="en-US" sz="3200" b="1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</a:t>
            </a:r>
            <a:endParaRPr lang="en-US" altLang="zh-CN" sz="3200" b="1" u="none" strike="noStrike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保罗的警告 </a:t>
            </a:r>
            <a:r>
              <a:rPr lang="en-US" altLang="zh-CN" sz="3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10-13</a:t>
            </a:r>
            <a:r>
              <a:rPr lang="zh-CN" altLang="en-US" sz="3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</a:t>
            </a:r>
            <a:endParaRPr lang="zh-TW" altLang="en-US" sz="3200" b="1" u="none" strike="noStrike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C9719-F516-DC3C-ECD9-83E7026C79C8}"/>
              </a:ext>
            </a:extLst>
          </p:cNvPr>
          <p:cNvSpPr txBox="1"/>
          <p:nvPr/>
        </p:nvSpPr>
        <p:spPr>
          <a:xfrm>
            <a:off x="774700" y="9144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哥林多后书</a:t>
            </a:r>
            <a:endParaRPr lang="en-US" sz="4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285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D66850C3-02C9-73B4-521F-774791E1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3"/>
          <a:stretch/>
        </p:blipFill>
        <p:spPr>
          <a:xfrm>
            <a:off x="0" y="-38099"/>
            <a:ext cx="12191980" cy="210819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4" name="Content Placeholder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B457B69-2F24-7CA7-FA4B-567F5D70D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8331" y="2070100"/>
            <a:ext cx="4564602" cy="4458448"/>
          </a:xfrm>
        </p:spPr>
      </p:pic>
    </p:spTree>
    <p:extLst>
      <p:ext uri="{BB962C8B-B14F-4D97-AF65-F5344CB8AC3E}">
        <p14:creationId xmlns:p14="http://schemas.microsoft.com/office/powerpoint/2010/main" val="706229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D66850C3-02C9-73B4-521F-774791E16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91" r="165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43796"/>
            <a:ext cx="11458895" cy="5024071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  <a:spcAft>
                <a:spcPts val="2200"/>
              </a:spcAft>
            </a:pP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是恒久忍耐，又有恩慈；爱是不嫉妒，爱是不自夸，不张狂，不做害羞的事，不求自己的益处，不轻易发怒，不计算人的恶，不喜欢不义，只喜欢真理；凡事包容，凡事相信，凡事盼望，凡事忍耐。爱是永不止息。先知讲道之能，终必归于无有；说方言之能，终必停止；知识也终必归于无有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13:4-8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基督没有复活，我们所传的便是枉然，你们所信的也是枉然！。。。基督若没有复活，你们的信便是徒然，你们仍在罪里，就是在基督里睡了的人也灭亡了。我们若靠基督只在今生有指望，就算比众人更可怜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15:14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17-19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所以，我亲爱的弟兄们，你们务要坚固，不可摇动，常常竭力多做主工，因为知道你们的劳苦，在主里面不是徒然的（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15:58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哥林多前书金句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802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43796"/>
            <a:ext cx="11458895" cy="5024071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Aft>
                <a:spcPts val="2200"/>
              </a:spcAft>
            </a:pP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那在基督里坚固我们和你们，并且膏我们的就是神。他又用印印了我们，并赐圣灵在我们心里作凭据。（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1:21-22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因基督，所以在神面前才有这样的信心。并不是我们凭自己能承担什么事，我们所能承担的，乃是出于神。他叫我们能承当这新约的执事，不是凭着字句，乃是凭着精意（圣灵）。因为那字句是叫人死，精意（圣灵）叫人活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3:4-6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原来我们不是顾念所见的，乃是顾念所不见的；因为所见的是暂时的，所不见的是永远的。（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4:18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哥林多后书金句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53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-962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260669"/>
            <a:ext cx="11458895" cy="4940724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Aft>
                <a:spcPts val="2200"/>
              </a:spcAft>
            </a:pP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若有人在基督里，他就是新造的人，旧事已过，都变成新的了。一切都是出于神，他藉着基督使我们与他和好，又将劝人与他和好的职分赐给我们。（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5:17-18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神使那无罪的替我们成为罪，好叫我们在他里面成为神的义。（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5:21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“少种的少收，多种的多收“，这话是真的。各人要随本心所酌定的，不要作难，不要勉强，因为捐得乐意的人是神所喜爱的。神能将各样的恩惠多多地加给你们，使你们凡事常常充足，能多行各样善事。（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9:6-8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哥林多后书金句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0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04D19D26-BF8C-F74F-780A-8CC68C90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2000"/>
          </a:blip>
          <a:srcRect l="28850" t="9091" r="19837"/>
          <a:stretch/>
        </p:blipFill>
        <p:spPr>
          <a:xfrm>
            <a:off x="-2" y="-9625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8E599-D265-F3E2-30F0-25862323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260668"/>
            <a:ext cx="11458895" cy="5024071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Aft>
                <a:spcPts val="2200"/>
              </a:spcAft>
            </a:pP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我们征战的兵器，本不是属血气的，乃是在神面前有能力，可以攻破坚固的营垒，将各样的计谋，各样拦阻人认识神的那些自高之事一概攻破了，又将人所有的心意夺回，使他都顺服基督。（</a:t>
            </a:r>
            <a:r>
              <a:rPr lang="en-US" altLang="zh-CN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10:4-5</a:t>
            </a:r>
            <a:r>
              <a:rPr lang="zh-CN" altLang="en-US" sz="2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对我说，“我的恩典够你用的，因为我的能力是在人的软弱上显得完全。”所以，我更喜欢夸自己的软弱，好叫基督的能力覆庇我。我为基督的缘故，就以软弱，凌辱，急难，逼迫，困苦为可喜乐的，因我什么时候软弱，什么时候就刚强了。（</a:t>
            </a:r>
            <a:r>
              <a:rPr lang="en-US" altLang="zh-CN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12:9-10</a:t>
            </a:r>
            <a:r>
              <a:rPr lang="zh-CN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39738-CE02-D559-E97E-4A38CFED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哥林多后书金句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637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D66850C3-02C9-73B4-521F-774791E1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4" r="22399"/>
          <a:stretch/>
        </p:blipFill>
        <p:spPr>
          <a:xfrm>
            <a:off x="2424822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FA7AD63-461E-8891-7D30-B5C2C203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8" y="1911927"/>
            <a:ext cx="4705809" cy="325383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读完哥林多前后书的第一个感觉是什么？</a:t>
            </a:r>
            <a:endParaRPr lang="en-US" altLang="zh-CN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376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un shining through clouds over a city&#10;&#10;Description automatically generated">
            <a:extLst>
              <a:ext uri="{FF2B5EF4-FFF2-40B4-BE49-F238E27FC236}">
                <a16:creationId xmlns:a16="http://schemas.microsoft.com/office/drawing/2014/main" id="{D66850C3-02C9-73B4-521F-774791E1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5" r="2239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FA7AD63-461E-8891-7D30-B5C2C2034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694944"/>
            <a:ext cx="4840223" cy="54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哥林多前后书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写作背景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哥林多城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/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保罗与哥林多教会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哥林多前书结构与教导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哥林多后书结构与教导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155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14048</TotalTime>
  <Words>2879</Words>
  <Application>Microsoft Macintosh PowerPoint</Application>
  <PresentationFormat>Widescreen</PresentationFormat>
  <Paragraphs>104</Paragraphs>
  <Slides>33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Microsoft YaHei UI</vt:lpstr>
      <vt:lpstr>Arial</vt:lpstr>
      <vt:lpstr>Calibri</vt:lpstr>
      <vt:lpstr>Calibri Light</vt:lpstr>
      <vt:lpstr>Office Theme</vt:lpstr>
      <vt:lpstr>哥林多前后书</vt:lpstr>
      <vt:lpstr>基督差遣我，原不是为施洗，乃是为传福音，并不用智慧的言语，免得基督的十字架落了空。因为十字架的道理，在那灭亡的人为愚拙；在我们得救的人却为神的大能。（1:17-18）  因为那已经立好的根基就是耶稣基督，此外没有人能立别的根基。若有人用金，银，宝石，草木，禾稭在这根基上建造，各人的工程必然显露，因为那日子要将它表明出来，有火发现，这火要试验各人的工程怎样。人在那根基上所建造的工程若存得住，他就要得赏赐；人的工程若被烧了，他就要受亏损，自己却要得救；虽然得救，仍像从火力经过的一样。（3:11-15）  人应当以我们为基督的执事，为神奥秘事的管家。所求于管家的，是要他有忠心。（4:1-2）</vt:lpstr>
      <vt:lpstr>凡事我都可行，但不都有益处；凡事我都可行，但无论哪一件，我总不受它的辖制（6:12） 凡事都可行，但不都有益处。凡事都可行，但不都造就人。无论何人，不要求自己的益处，乃要求别人的益处。（10:23-24）  岂不知你们的身子就是圣灵的殿吗？这圣灵是从神而来，住在你们里头的；并且你们不是自己的人，因为你们是重价买来的，所以要在你们的身子上荣耀神。（6:19-20）  恩赐原有分别，圣灵却是一位；职事也有分别，主却是一位；功用也有分别，神却是一位，在众人里面运行一切的事。圣灵显在各人身上，是叫人的益处。（12:4-7） </vt:lpstr>
      <vt:lpstr>爱是恒久忍耐，又有恩慈；爱是不嫉妒，爱是不自夸，不张狂，不做害羞的事，不求自己的益处，不轻易发怒，不计算人的恶，不喜欢不义，只喜欢真理；凡事包容，凡事相信，凡事盼望，凡事忍耐。爱是永不止息。先知讲道之能，终必归于无有；说方言之能，终必停止；知识也终必归于无有。（13:4-8）  若基督没有复活，我们所传的便是枉然，你们所信的也是枉然！。。。基督若没有复活，你们的信便是徒然，你们仍在罪里，就是在基督里睡了的人也灭亡了。我们若靠基督只在今生有指望，就算比众人更可怜。（15:14， 17-19）  所以，我亲爱的弟兄们，你们务要坚固，不可摇动，常常竭力多做主工，因为知道你们的劳苦，在主里面不是徒然的（15:58）   </vt:lpstr>
      <vt:lpstr>那在基督里坚固我们和你们，并且膏我们的就是神。他又用印印了我们，并赐圣灵在我们心里作凭据。（1:21-22）  我们因基督，所以在神面前才有这样的信心。并不是我们凭自己能承担什么事，我们所能承担的，乃是出于神。他叫我们能承当这新约的执事，不是凭着字句，乃是凭着精意（圣灵）。因为那字句是叫人死，精意（圣灵）叫人活。（3:4-6）  原来我们不是顾念所见的，乃是顾念所不见的；因为所见的是暂时的，所不见的是永远的。（4:18） </vt:lpstr>
      <vt:lpstr>若有人在基督里，他就是新造的人，旧事已过，都变成新的了。一切都是出于神，他藉着基督使我们与他和好，又将劝人与他和好的职分赐给我们。（5:17-18）  神使那无罪的替我们成为罪，好叫我们在他里面成为神的义。（5:21）  “少种的少收，多种的多收“，这话是真的。各人要随本心所酌定的，不要作难，不要勉强，因为捐得乐意的人是神所喜爱的。神能将各样的恩惠多多地加给你们，使你们凡事常常充足，能多行各样善事。（9:6-8）</vt:lpstr>
      <vt:lpstr>我们征战的兵器，本不是属血气的，乃是在神面前有能力，可以攻破坚固的营垒，将各样的计谋，各样拦阻人认识神的那些自高之事一概攻破了，又将人所有的心意夺回，使他都顺服基督。（10:4-5）  他对我说，“我的恩典够你用的，因为我的能力是在人的软弱上显得完全。”所以，我更喜欢夸自己的软弱，好叫基督的能力覆庇我。我为基督的缘故，就以软弱，凌辱，急难，逼迫，困苦为可喜乐的，因我什么时候软弱，什么时候就刚强了。（12:9-10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神是信实的，他呼召你们好与他儿子—我们的主耶稣基督—共享团契。1:9   </vt:lpstr>
      <vt:lpstr>信徒合一的根源 “因为十字架的道理，在那灭亡的人是愚拙，在我们得救的人却是　神的大能。 就如经上所记：“我要摧毁智慧人的智慧，废弃聪明人的聪明。” 智慧人在哪里？文士在哪里？这世上的辩士在哪里？　神岂不是已使这世上的智慧变成愚拙了吗？ 既然世人凭自己的智慧不认识　神，　神就本着自己的智慧乐意藉着人所传愚拙的话拯救那些信的人。 犹太人要的是神迹，希腊人求的是智慧，  我们却是传被钉十字架的基督，这对犹太人是绊脚石，对外邦人是愚拙； 但对那蒙召的，无论是犹太人、希腊人，基督总是　神的大能，　神的智慧。  因为，神的愚拙总比人智慧；　神的软弱总比人强壮。” </vt:lpstr>
      <vt:lpstr>- “属乎肉体，照着世人的样子行“ 3:3 - 属血气，不领会圣灵的事 （2:14） - 想自己作王 （4:8） - 自高自大自夸 （4:6， 18） - 属灵的婴孩 （3:2）  </vt:lpstr>
      <vt:lpstr>10 我照　神所给我的恩典，好像一个聪明的工头，立好了根基，别人在上面建造；只是各人要谨慎怎样在上面建造。 11 因为，那已经立好的根基就是耶稣基督，此外没有人能立别的根基。 12 若有人用金银、宝石，草木、禾秸，在这根基上建造， 13 各人的工程必将显露，因为那日子要将它显明，有火把它暴露出来，这火要试炼各人的工程怎样。 14 人在那根基上所建造的工程若能保得住，他将要得赏赐。 15 人的工程若被烧了，他将损失，虽然他自己将得救，却要像从火里经过一样。  - 唯一的根基：耶稣基督 - 各人要谨慎怎样在上面建造    </vt:lpstr>
      <vt:lpstr>- 没有执行教会纪律，管教教会里行淫乱的人 （5:1-12） - 弟兄之间相争 （6:1-11） - 淫行 （6:12-20）</vt:lpstr>
      <vt:lpstr>12 “凡事我都可行”，但不是凡事都有益处。“凡事我都可行”，但无论哪一件，我都不受它的辖制。- 6:12  19 你们岂不知道你们的身体是圣灵的殿吗？这圣灵是从　神而来，住在你们里面的。而且你们不是属自己的人， 20 因为你们是重价买来的。所以，要在你们的身体上荣耀　神。-6:19-20</vt:lpstr>
      <vt:lpstr>- 夫妻一体，身心灵合一   - 离婚  - 独身 </vt:lpstr>
      <vt:lpstr>关于祭过偶像的食物，我们晓得“我们都有知识”，但知识使人自高自大，惟有爱心能造就人。 2 若有人自以为知道什么，他其实仍不知道他所应当知道的。 3 若有人爱　神，他就是　神所认识的人了。8:1-3   凡事都可行，但不都有益处（6:12， 10:23） 凡事都可行，但无论哪一件，我总不受它的辖制（6:12） 凡事都可行，但不都造就人。（10:23） 无论做什么，都要为荣耀神而行。（10：31） </vt:lpstr>
      <vt:lpstr>- 蒙头与不蒙头 - 顺服神设立的权柄 - 敬畏神 </vt:lpstr>
      <vt:lpstr>- 合一的圣礼 - 圣餐的意义：记念主耶稣，表明主的死 - 自我省察 </vt:lpstr>
      <vt:lpstr>- 恩赐原有分别，圣灵只有一位 - 恩赐的目的：圣灵显在各人身上，叫人得益处 - 教会是一个身体，一个整体 - 圣灵随己意分给各人不同的恩赐 - 使用恩赐，造就建立教会 </vt:lpstr>
      <vt:lpstr>- 超越一切恩赐，最美最妙的道  我若能说人间的方言，甚至天使的语言，却没有爱，我就成为鸣的锣、响的钹一般。 2 我若有先知讲道的能力，也明白各样的奥秘，各样的知识，而且有齐备的信心，使我能够移山，却没有爱，我就算不了什么。 3 我若将所有的财产救济穷人，又牺牲自己的身体让人夸赞[a]，却没有爱，仍然对我无益。13:1-3 </vt:lpstr>
      <vt:lpstr>- 唯有爱是常存 先知讲道之能终必归于无有；说方言之能终必停止；知识也终必归于无有。 9 我们现在所知道的有限，先知所讲的也有限， 10 等那完全的来到，这有限的必消逝。（13:8-10） </vt:lpstr>
      <vt:lpstr>- 要活出爱 4 爱是恒久忍耐；又有恩慈；爱是不嫉妒；爱是不自夸，不张狂， 5 不做害羞的事，不求自己的益处，不轻易发怒，不计算人的恶， 6 不喜欢不义，只喜欢真理； 7 凡事包容，凡事相信，凡事盼望，凡事忍耐。- 13:4-8 </vt:lpstr>
      <vt:lpstr>- 造就自己还是造就教会？  </vt:lpstr>
      <vt:lpstr>- 纯正的福音： 耶穌基督並他釘十字架，三日後從死裡復活，以大能顯明他 是神的兒子  弟兄们，我要你们认清我先前传给你们的福音；这福音你们领受了，又靠着它站立得住， 2 你们若能够持守我传给你们的信息，就必因这福音得救，否则你们是徒然相信。 3 我当日所领受又传给你们的，最重要的就是：照圣经所说，基督为我们的罪死了， 4 而且埋葬了；又照圣经所说，第三天复活了 15:1-4   </vt:lpstr>
      <vt:lpstr>- 纯正的福音： 耶穌基督並他釘十字架，三日後從死裡復活，以大能顯明他 是神的兒子  弟兄们，我要你们认清我先前传给你们的福音；这福音你们领受了，又靠着它站立得住， 2 你们若能够持守我传给你们的信息，就必因这福音得救，否则你们是徒然相信。 3 我当日所领受又传给你们的，最重要的就是：照圣经所说，基督为我们的罪死了， 4 而且埋葬了；又照圣经所说，第三天复活了 15:1-4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Marcella Feng</dc:creator>
  <cp:lastModifiedBy>Marcella Feng</cp:lastModifiedBy>
  <cp:revision>26</cp:revision>
  <dcterms:created xsi:type="dcterms:W3CDTF">2023-10-06T23:02:14Z</dcterms:created>
  <dcterms:modified xsi:type="dcterms:W3CDTF">2023-11-26T15:48:38Z</dcterms:modified>
</cp:coreProperties>
</file>