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3" r:id="rId9"/>
    <p:sldId id="272" r:id="rId10"/>
    <p:sldId id="283" r:id="rId11"/>
    <p:sldId id="292" r:id="rId12"/>
    <p:sldId id="293" r:id="rId13"/>
    <p:sldId id="297" r:id="rId14"/>
    <p:sldId id="298" r:id="rId15"/>
    <p:sldId id="294" r:id="rId16"/>
    <p:sldId id="299" r:id="rId17"/>
    <p:sldId id="265" r:id="rId18"/>
    <p:sldId id="300" r:id="rId19"/>
    <p:sldId id="301" r:id="rId20"/>
    <p:sldId id="295" r:id="rId21"/>
    <p:sldId id="302" r:id="rId22"/>
    <p:sldId id="303" r:id="rId23"/>
    <p:sldId id="270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296" r:id="rId33"/>
    <p:sldId id="312" r:id="rId34"/>
    <p:sldId id="313" r:id="rId35"/>
    <p:sldId id="314" r:id="rId36"/>
    <p:sldId id="315" r:id="rId37"/>
    <p:sldId id="31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29"/>
    <p:restoredTop sz="95204"/>
  </p:normalViewPr>
  <p:slideViewPr>
    <p:cSldViewPr snapToGrid="0" snapToObjects="1">
      <p:cViewPr varScale="1">
        <p:scale>
          <a:sx n="92" d="100"/>
          <a:sy n="92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3B3E4-6F3B-7F49-8AF0-B91A116F5A47}" type="datetimeFigureOut">
              <a:rPr lang="en-US" smtClean="0"/>
              <a:t>7/12/23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A1FAB-449F-4444-A787-4974101FF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70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78CEA2AD-61FE-BD4E-9A48-D5A5ED8445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7FFDEB8B-76E2-9147-82CD-65B471204430}" type="slidenum">
              <a:rPr lang="en-US" altLang="zh-TW" smtClean="0">
                <a:latin typeface="Arial" panose="020B0604020202020204" pitchFamily="34" charset="0"/>
              </a:rPr>
              <a:pPr/>
              <a:t>7</a:t>
            </a:fld>
            <a:endParaRPr lang="en-US" altLang="zh-TW">
              <a:latin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857A4A8-6CDC-8045-B5A7-3E7BEFD0E9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245FA6C-EAF6-D442-9EE9-5B38D49DF8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70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108382-AC96-284E-A81E-2B9DFFA595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9B13C-6C6E-CE43-8712-DD8CBFC993B2}" type="slidenum">
              <a:rPr lang="zh-TW" altLang="en-US"/>
              <a:pPr/>
              <a:t>34</a:t>
            </a:fld>
            <a:endParaRPr lang="en-US" altLang="zh-TW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E5F8C59A-A4EC-FF4F-8BE0-E4D6BA4250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1DC74781-4848-8C4B-8E0F-BC6EBF8ECA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7455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6D58A8-82E1-E343-9F9E-0F69C69BF4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922FE9-313B-AC43-B798-D61BABE6B9FA}" type="slidenum">
              <a:rPr lang="zh-TW" altLang="en-US"/>
              <a:pPr/>
              <a:t>35</a:t>
            </a:fld>
            <a:endParaRPr lang="en-US" altLang="zh-TW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E66C9BDE-1969-3F4E-9581-D08D31A59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97F6B554-4E21-144A-91EA-78DB2EA6B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571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00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7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9148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1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5856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51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54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9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1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2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0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6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9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4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5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5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C65ED-698F-5F4B-AEB6-C626408601E0}" type="datetimeFigureOut">
              <a:rPr lang="en-US" smtClean="0"/>
              <a:t>7/12/23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D535BE6-2EF1-C941-B9BE-463FCA30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75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EB9D-7E13-B242-9055-C6FB0D6A5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4837" y="1607128"/>
            <a:ext cx="9869776" cy="272934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7200" b="1" dirty="0"/>
              <a:t>中流砥柱</a:t>
            </a:r>
            <a:br>
              <a:rPr lang="en-US" altLang="zh-CN" sz="7200" b="1" dirty="0"/>
            </a:br>
            <a:r>
              <a:rPr lang="en-US" altLang="zh-CN" sz="6000" dirty="0"/>
              <a:t>《</a:t>
            </a:r>
            <a:r>
              <a:rPr lang="zh-CN" altLang="en-US" sz="6000" dirty="0"/>
              <a:t>但以理书</a:t>
            </a:r>
            <a:r>
              <a:rPr lang="en-US" altLang="zh-CN" sz="6000" dirty="0"/>
              <a:t>》</a:t>
            </a:r>
            <a:r>
              <a:rPr lang="zh-CN" altLang="en-US" sz="6000" dirty="0"/>
              <a:t>导读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8314F-5AC7-6343-8363-A62C3EFCE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2437" y="4777379"/>
            <a:ext cx="10022176" cy="112628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   Rev. John Pan</a:t>
            </a:r>
          </a:p>
        </p:txBody>
      </p:sp>
    </p:spTree>
    <p:extLst>
      <p:ext uri="{BB962C8B-B14F-4D97-AF65-F5344CB8AC3E}">
        <p14:creationId xmlns:p14="http://schemas.microsoft.com/office/powerpoint/2010/main" val="3997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253-2075-884E-B874-9C019BF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9491"/>
            <a:ext cx="10972800" cy="803563"/>
          </a:xfrm>
        </p:spPr>
        <p:txBody>
          <a:bodyPr>
            <a:no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9878-CEE3-EB44-9F30-84755E2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326" y="1413164"/>
            <a:ext cx="10470573" cy="511622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43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4300" b="1" dirty="0">
                <a:latin typeface="KaiTi" panose="02010609060101010101" pitchFamily="49" charset="-122"/>
                <a:ea typeface="KaiTi" panose="02010609060101010101" pitchFamily="49" charset="-122"/>
              </a:rPr>
              <a:t>王所问的事甚难。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”神许可</a:t>
            </a:r>
            <a:r>
              <a:rPr lang="en-US" altLang="zh-CN" sz="4300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安排又大又难的事临到我们！</a:t>
            </a:r>
            <a:endParaRPr lang="en-US" altLang="zh-CN" sz="43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3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43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43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我列祖的神啊，我感谢你，赞美你，因你将智慧才能赐给我，允准我们所求的，把王的事给我们指明。</a:t>
            </a:r>
            <a:r>
              <a:rPr lang="zh-CN" altLang="en-US" sz="43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 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我列祖的神是谁？是我的神吗？我与祂的关系</a:t>
            </a:r>
            <a:r>
              <a:rPr lang="en-US" altLang="zh-CN" sz="4300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经历怎样</a:t>
            </a:r>
            <a:r>
              <a:rPr lang="en-US" altLang="zh-CN" sz="4300" dirty="0">
                <a:latin typeface="Times" pitchFamily="2" charset="0"/>
                <a:ea typeface="SimSun" panose="02010600030101010101" pitchFamily="2" charset="-122"/>
              </a:rPr>
              <a:t>?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（书</a:t>
            </a:r>
            <a:r>
              <a:rPr lang="en-US" altLang="zh-CN" sz="4300" dirty="0">
                <a:latin typeface="SimSun" panose="02010600030101010101" pitchFamily="2" charset="-122"/>
                <a:ea typeface="SimSun" panose="02010600030101010101" pitchFamily="2" charset="-122"/>
              </a:rPr>
              <a:t>25:15b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43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3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43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43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当那列王在位的时候，天上的神必另立一国，永不败坏，也不归别国的人，却要打碎灭绝那一切国，这国必存到永远。</a:t>
            </a:r>
            <a:r>
              <a:rPr lang="en-US" altLang="zh-CN" sz="43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”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你我确信神掌权吗？</a:t>
            </a:r>
            <a:r>
              <a:rPr lang="zh-CN" altLang="en-US" sz="4300" dirty="0">
                <a:latin typeface="Times" pitchFamily="2" charset="0"/>
                <a:ea typeface="SimSun" panose="02010600030101010101" pitchFamily="2" charset="-122"/>
              </a:rPr>
              <a:t>（</a:t>
            </a:r>
            <a:r>
              <a:rPr lang="en-US" altLang="zh-CN" sz="4300" dirty="0">
                <a:latin typeface="Times" pitchFamily="2" charset="0"/>
                <a:ea typeface="SimSun" panose="02010600030101010101" pitchFamily="2" charset="-122"/>
              </a:rPr>
              <a:t>History = His Story</a:t>
            </a:r>
            <a:r>
              <a:rPr lang="zh-CN" altLang="en-US" sz="4300" dirty="0">
                <a:latin typeface="Times" pitchFamily="2" charset="0"/>
                <a:ea typeface="SimSun" panose="02010600030101010101" pitchFamily="2" charset="-122"/>
              </a:rPr>
              <a:t>）</a:t>
            </a:r>
            <a:endParaRPr lang="en-US" altLang="zh-CN" sz="4300" dirty="0">
              <a:latin typeface="Times" pitchFamily="2" charset="0"/>
              <a:ea typeface="SimSu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4300" dirty="0">
                <a:latin typeface="SimSun" panose="02010600030101010101" pitchFamily="2" charset="-122"/>
                <a:ea typeface="SimSun" panose="02010600030101010101" pitchFamily="2" charset="-122"/>
              </a:rPr>
              <a:t>4.</a:t>
            </a:r>
            <a:r>
              <a:rPr lang="zh-CN" altLang="en-US" sz="4300" b="1" dirty="0">
                <a:latin typeface="SimSun" panose="02010600030101010101" pitchFamily="2" charset="-122"/>
                <a:ea typeface="SimSun" panose="02010600030101010101" pitchFamily="2" charset="-122"/>
              </a:rPr>
              <a:t>但以理被高升，既是神的恩典、也是他及三友的委身！</a:t>
            </a:r>
            <a:endParaRPr lang="en-US" altLang="zh-CN" sz="43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zh-CN" altLang="en-US" sz="4300" b="1" dirty="0">
                <a:latin typeface="SimSun" panose="02010600030101010101" pitchFamily="2" charset="-122"/>
                <a:ea typeface="SimSun" panose="02010600030101010101" pitchFamily="2" charset="-122"/>
              </a:rPr>
              <a:t>第二次得胜见证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；</a:t>
            </a:r>
            <a:r>
              <a:rPr lang="en-US" altLang="zh-CN" sz="4300" dirty="0">
                <a:latin typeface="SimSun" panose="02010600030101010101" pitchFamily="2" charset="-122"/>
                <a:ea typeface="SimSun" panose="02010600030101010101" pitchFamily="2" charset="-122"/>
              </a:rPr>
              <a:t>cf.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罗</a:t>
            </a:r>
            <a:r>
              <a:rPr lang="en-US" altLang="zh-CN" sz="4300" dirty="0">
                <a:latin typeface="SimSun" panose="02010600030101010101" pitchFamily="2" charset="-122"/>
                <a:ea typeface="SimSun" panose="02010600030101010101" pitchFamily="2" charset="-122"/>
              </a:rPr>
              <a:t>8:37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；腓</a:t>
            </a:r>
            <a:r>
              <a:rPr lang="en-US" altLang="zh-CN" sz="4300" dirty="0">
                <a:latin typeface="SimSun" panose="02010600030101010101" pitchFamily="2" charset="-122"/>
                <a:ea typeface="SimSun" panose="02010600030101010101" pitchFamily="2" charset="-122"/>
              </a:rPr>
              <a:t>2:12-13</a:t>
            </a:r>
            <a:r>
              <a:rPr lang="zh-CN" altLang="en-US" sz="43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43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    </a:t>
            </a:r>
            <a:endParaRPr lang="en-US" sz="3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9477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7F05-C54A-984A-875F-B6560091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4" y="374074"/>
            <a:ext cx="10091447" cy="734290"/>
          </a:xfrm>
        </p:spPr>
        <p:txBody>
          <a:bodyPr>
            <a:noAutofit/>
          </a:bodyPr>
          <a:lstStyle/>
          <a:p>
            <a:pPr algn="ctr"/>
            <a:r>
              <a:rPr lang="zh-CN" altLang="en-US" sz="4800" dirty="0"/>
              <a:t>三、火窑游行（</a:t>
            </a:r>
            <a:r>
              <a:rPr lang="en-US" altLang="zh-CN" sz="4800" dirty="0"/>
              <a:t>3</a:t>
            </a:r>
            <a:r>
              <a:rPr lang="zh-CN" altLang="en-US" sz="4800" dirty="0"/>
              <a:t>章）</a:t>
            </a:r>
            <a:endParaRPr lang="en-US" sz="4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2DE1A-C7ED-954C-9FEA-E23DDF5A8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417638"/>
            <a:ext cx="7356764" cy="52879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尼布甲尼撒王惊奇，急忙起来，对谋士说：“我捆起来扔在火里的</a:t>
            </a:r>
            <a:r>
              <a:rPr lang="zh-CN" altLang="en-US" sz="26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不是三个人吗？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endParaRPr lang="en-US" altLang="zh-CN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他们回答王说：“王啊，是。”</a:t>
            </a:r>
          </a:p>
          <a:p>
            <a:pPr marL="0" indent="0">
              <a:buNone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王说：“</a:t>
            </a:r>
            <a:r>
              <a:rPr lang="zh-CN" altLang="en-US" sz="26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看哪，我见有四个人，并没有捆绑，在火中游行，也没有受伤；那第四个的相貌好像神子。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</a:p>
          <a:p>
            <a:pPr marL="0" indent="0">
              <a:buNone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于是尼布甲尼撒就近烈火窑门，说：“</a:t>
            </a:r>
            <a:r>
              <a:rPr lang="zh-CN" altLang="en-US" sz="26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至高神的仆人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沙得拉、米煞、亚伯尼歌出来，上这里来吧！”沙得拉、米煞、亚伯尼歌就从火中出来了。</a:t>
            </a:r>
          </a:p>
          <a:p>
            <a:pPr marL="0" indent="0">
              <a:buNone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那些总督、钦差、巡抚，和王的谋士一同聚集看这三个人，</a:t>
            </a:r>
            <a:endParaRPr lang="en-US" altLang="zh-CN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见火无力伤他们的身体，头发也没有烧焦，</a:t>
            </a:r>
            <a:endParaRPr lang="en-US" altLang="zh-CN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衣裳也没有变色，并没有火燎的气味</a:t>
            </a:r>
            <a:r>
              <a:rPr lang="en-US" altLang="zh-CN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endParaRPr lang="zh-CN" altLang="en-US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5825CB-7724-FF4D-A128-D245D08905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1165" y="1561256"/>
            <a:ext cx="3920836" cy="5051911"/>
          </a:xfrm>
        </p:spPr>
      </p:pic>
    </p:spTree>
    <p:extLst>
      <p:ext uri="{BB962C8B-B14F-4D97-AF65-F5344CB8AC3E}">
        <p14:creationId xmlns:p14="http://schemas.microsoft.com/office/powerpoint/2010/main" val="334879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253-2075-884E-B874-9C019BF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6950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9878-CEE3-EB44-9F30-84755E2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382" y="1543050"/>
            <a:ext cx="10761518" cy="4986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“凡不俯伏敬拜（尼布甲尼撒王所立金像）的，必立时扔在烈火的窑中。” 我们心中有否惧怕？惧怕什么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?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（一约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5:21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5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38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38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即便如此，我们所事奉的神能将我们从烈火的窑中救出来。</a:t>
            </a:r>
            <a:r>
              <a:rPr lang="zh-CN" altLang="en-US" sz="38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CN" altLang="en-US" sz="3800" dirty="0">
                <a:latin typeface="SimSun" panose="02010600030101010101" pitchFamily="2" charset="-122"/>
                <a:ea typeface="SimSun" panose="02010600030101010101" pitchFamily="2" charset="-122"/>
              </a:rPr>
              <a:t>我们信靠神的拯救吗？（诗</a:t>
            </a:r>
            <a:r>
              <a:rPr lang="en-US" altLang="zh-CN" sz="3800" dirty="0">
                <a:latin typeface="SimSun" panose="02010600030101010101" pitchFamily="2" charset="-122"/>
                <a:ea typeface="SimSun" panose="02010600030101010101" pitchFamily="2" charset="-122"/>
              </a:rPr>
              <a:t>23:4</a:t>
            </a:r>
            <a:r>
              <a:rPr lang="zh-CN" altLang="en-US" sz="38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38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38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即或不然，王啊，你当知道我们决不事奉你的神，也不敬拜你所立的金像。</a:t>
            </a:r>
            <a:r>
              <a:rPr lang="zh-CN" altLang="en-US" sz="38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CN" altLang="en-US" sz="3800" dirty="0">
                <a:latin typeface="SimSun" panose="02010600030101010101" pitchFamily="2" charset="-122"/>
                <a:ea typeface="SimSun" panose="02010600030101010101" pitchFamily="2" charset="-122"/>
              </a:rPr>
              <a:t> 这是全然交托、更美</a:t>
            </a:r>
            <a:r>
              <a:rPr lang="en-US" altLang="zh-CN" sz="3800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3800" dirty="0">
                <a:latin typeface="SimSun" panose="02010600030101010101" pitchFamily="2" charset="-122"/>
                <a:ea typeface="SimSun" panose="02010600030101010101" pitchFamily="2" charset="-122"/>
              </a:rPr>
              <a:t>宝贵的信心（太</a:t>
            </a:r>
            <a:r>
              <a:rPr lang="en-US" altLang="zh-CN" sz="3800" dirty="0">
                <a:latin typeface="SimSun" panose="02010600030101010101" pitchFamily="2" charset="-122"/>
                <a:ea typeface="SimSun" panose="02010600030101010101" pitchFamily="2" charset="-122"/>
              </a:rPr>
              <a:t>26:39</a:t>
            </a:r>
            <a:r>
              <a:rPr lang="zh-CN" altLang="en-US" sz="3800" dirty="0">
                <a:latin typeface="SimSun" panose="02010600030101010101" pitchFamily="2" charset="-122"/>
                <a:ea typeface="SimSun" panose="02010600030101010101" pitchFamily="2" charset="-122"/>
              </a:rPr>
              <a:t>；来</a:t>
            </a:r>
            <a:r>
              <a:rPr lang="en-US" altLang="zh-CN" sz="3800" dirty="0">
                <a:latin typeface="SimSun" panose="02010600030101010101" pitchFamily="2" charset="-122"/>
                <a:ea typeface="SimSun" panose="02010600030101010101" pitchFamily="2" charset="-122"/>
              </a:rPr>
              <a:t>11:36-40</a:t>
            </a:r>
            <a:r>
              <a:rPr lang="zh-CN" altLang="en-US" sz="3800" dirty="0">
                <a:latin typeface="SimSun" panose="02010600030101010101" pitchFamily="2" charset="-122"/>
                <a:ea typeface="SimSun" panose="02010600030101010101" pitchFamily="2" charset="-122"/>
              </a:rPr>
              <a:t>）。我们有这样的信心吗？怎能如此？</a:t>
            </a:r>
            <a:endParaRPr lang="en-US" altLang="zh-CN" sz="3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3800" dirty="0">
                <a:latin typeface="SimSun" panose="02010600030101010101" pitchFamily="2" charset="-122"/>
                <a:ea typeface="SimSun" panose="02010600030101010101" pitchFamily="2" charset="-122"/>
              </a:rPr>
              <a:t>4.</a:t>
            </a:r>
            <a:r>
              <a:rPr lang="zh-CN" altLang="en-US" sz="3800" b="1" dirty="0">
                <a:latin typeface="SimSun" panose="02010600030101010101" pitchFamily="2" charset="-122"/>
                <a:ea typeface="SimSun" panose="02010600030101010101" pitchFamily="2" charset="-122"/>
              </a:rPr>
              <a:t>如同但以理被高升一样，三友被高升既是神的恩典、也是他们的委身！</a:t>
            </a:r>
            <a:r>
              <a:rPr lang="zh-CN" altLang="en-US" sz="3800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zh-CN" altLang="en-US" sz="3800" b="1" dirty="0">
                <a:latin typeface="SimSun" panose="02010600030101010101" pitchFamily="2" charset="-122"/>
                <a:ea typeface="SimSun" panose="02010600030101010101" pitchFamily="2" charset="-122"/>
              </a:rPr>
              <a:t>第三次得胜见证</a:t>
            </a:r>
            <a:r>
              <a:rPr lang="zh-CN" altLang="en-US" sz="38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    </a:t>
            </a:r>
            <a:endParaRPr lang="en-US" sz="3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3058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5C2C8C-D3F2-B94D-877B-1437DD8D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056" y="360218"/>
            <a:ext cx="10271556" cy="942109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四、大树之梦（</a:t>
            </a:r>
            <a:r>
              <a:rPr lang="en-US" altLang="zh-CN" sz="4800" dirty="0"/>
              <a:t>4</a:t>
            </a:r>
            <a:r>
              <a:rPr lang="zh-CN" altLang="en-US" sz="4800" dirty="0"/>
              <a:t>章）</a:t>
            </a:r>
            <a:endParaRPr lang="en-US" sz="4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796F2F-5495-2349-AA84-19CD979C3D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7527" y="1485900"/>
            <a:ext cx="6215393" cy="4810744"/>
          </a:xfrm>
          <a:prstGeom prst="rect">
            <a:avLst/>
          </a:prstGeo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90CFCDE8-4041-C646-8CD8-4F6D248254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12920" y="1216923"/>
            <a:ext cx="4868244" cy="53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27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253-2075-884E-B874-9C019BF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9871"/>
          </a:xfrm>
        </p:spPr>
        <p:txBody>
          <a:bodyPr>
            <a:no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9878-CEE3-EB44-9F30-84755E2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236" y="1343891"/>
            <a:ext cx="10747664" cy="51854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“我做了一梦，使我惧怕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” 尼布甲尼撒王文攻武治、定于一尊，本应一无所惧。我们岂不有更多惧怕？</a:t>
            </a:r>
            <a:endParaRPr lang="en-US" altLang="zh-CN" sz="31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“因为我国中的一切哲士都不能将梦的讲解告诉我，</a:t>
            </a:r>
            <a:r>
              <a:rPr lang="zh-CN" altLang="en-US" sz="31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惟独你能，因你里头有圣神的灵。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” 我们能吗？（林前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2:15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）（</a:t>
            </a:r>
            <a:r>
              <a:rPr lang="zh-CN" altLang="en-US" sz="3100" b="1" dirty="0">
                <a:latin typeface="SimSun" panose="02010600030101010101" pitchFamily="2" charset="-122"/>
                <a:ea typeface="SimSun" panose="02010600030101010101" pitchFamily="2" charset="-122"/>
              </a:rPr>
              <a:t>第四次得胜见证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1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中年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1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31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1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好叫世人知道至高者在人的国中掌权，要将国赐与谁就赐与谁。</a:t>
            </a:r>
            <a:r>
              <a:rPr lang="zh-CN" altLang="en-US" sz="31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 （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v17,25,32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）我们真的相信吗？</a:t>
            </a:r>
            <a:endParaRPr lang="en-US" altLang="zh-CN" sz="31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4.</a:t>
            </a:r>
            <a:r>
              <a:rPr lang="zh-CN" altLang="en-US" sz="31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1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我便称颂至高者，赞美尊敬活到永远的神</a:t>
            </a:r>
            <a:r>
              <a:rPr lang="en-US" altLang="zh-CN" sz="31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……</a:t>
            </a:r>
            <a:r>
              <a:rPr lang="zh-CN" altLang="en-US" sz="31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因为祂所做的全都诚实，祂所行的也都公平。那行动骄傲的，祂能降为卑。</a:t>
            </a:r>
            <a:r>
              <a:rPr lang="zh-CN" altLang="en-US" sz="31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sz="3100" b="1" dirty="0">
                <a:latin typeface="SimSun" panose="02010600030101010101" pitchFamily="2" charset="-122"/>
                <a:ea typeface="SimSun" panose="02010600030101010101" pitchFamily="2" charset="-122"/>
              </a:rPr>
              <a:t>唯愿我们永远感恩、谦卑地事奉祂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（诗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27:4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）！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en-US" sz="3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9375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BF12DE-4968-B141-AAC2-AEB756CE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6" y="274637"/>
            <a:ext cx="10889673" cy="833727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五、指头写字（</a:t>
            </a:r>
            <a:r>
              <a:rPr lang="en-US" altLang="zh-CN" sz="4800" dirty="0"/>
              <a:t>5</a:t>
            </a:r>
            <a:r>
              <a:rPr lang="zh-CN" altLang="en-US" sz="4800" dirty="0"/>
              <a:t>章）</a:t>
            </a:r>
            <a:endParaRPr lang="en-US" sz="4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3FD7C7-8132-364A-B827-7C47FE480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417" y="1349115"/>
            <a:ext cx="6677892" cy="53364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忽有人的指头显出，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在王宫与灯台相对的粉墙上写字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于是王的一切哲士都进来，却不能读那文字，也不能把讲解告诉王。</a:t>
            </a:r>
          </a:p>
          <a:p>
            <a:pPr>
              <a:buFont typeface="Wingdings" pitchFamily="2" charset="2"/>
              <a:buChar char="Ø"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伯沙撒王就甚惊惶，脸色改变，他的大臣也都惊奇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pPr marL="0" indent="0">
              <a:buNone/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因此从神那里显出指头来写这文字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。所写的文字是：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弥尼，弥尼，提客勒，乌法珥新。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弥尼，就是神已经数算你国的年日到此完毕。</a:t>
            </a:r>
            <a:endParaRPr lang="en-US" altLang="zh-CN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提客勒，就是你被称在天平里，显出你的亏欠。</a:t>
            </a:r>
            <a:endParaRPr lang="en-US" altLang="zh-CN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毗勒斯（与乌法珥新同义），就是你的国分裂，归与玛代人和波斯人。</a:t>
            </a:r>
          </a:p>
          <a:p>
            <a:endParaRPr lang="zh-CN" altLang="en-US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zh-CN" altLang="en-US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zh-CN" altLang="en-US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zh-CN" altLang="en-US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zh-CN" altLang="en-US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FBCA7B0-9677-3B48-82A8-829CFF0CC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9836" y="1600200"/>
            <a:ext cx="3712564" cy="4495800"/>
          </a:xfrm>
        </p:spPr>
        <p:txBody>
          <a:bodyPr>
            <a:normAutofit fontScale="92500"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7E5193-2579-A046-B485-B56DD3D78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898" y="1214203"/>
            <a:ext cx="4559508" cy="547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7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253-2075-884E-B874-9C019BF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4073"/>
            <a:ext cx="10972800" cy="762000"/>
          </a:xfrm>
        </p:spPr>
        <p:txBody>
          <a:bodyPr>
            <a:no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9878-CEE3-EB44-9F30-84755E2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218" y="1379095"/>
            <a:ext cx="10650681" cy="5291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“人之将死、其言也哀。” 可气可叹的是伯沙撒王及众臣在兵临城下之时依旧饮酒作乐。今天的光景岂不相似？！</a:t>
            </a:r>
            <a:endParaRPr lang="en-US" altLang="zh-CN" sz="31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31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1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他里头有圣神的灵</a:t>
            </a:r>
            <a:r>
              <a:rPr lang="en-US" altLang="zh-CN" sz="31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31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这人名叫但以理。</a:t>
            </a:r>
            <a:r>
              <a:rPr lang="zh-CN" altLang="en-US" sz="31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 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我们有吗？能参透万事吗？（林前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2:15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）（第五次得胜见证，</a:t>
            </a:r>
            <a:r>
              <a:rPr lang="zh-CN" altLang="en-US" sz="31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老年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1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31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1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弥尼，弥尼，提客勒，乌法珥新。</a:t>
            </a:r>
            <a:r>
              <a:rPr lang="zh-CN" altLang="en-US" sz="31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 我们怎样数算自己的年日？（诗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90:9-10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）到基督台前有无亏欠？（林前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3:12-15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1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4.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100" b="1" dirty="0">
                <a:latin typeface="SimSun" panose="02010600030101010101" pitchFamily="2" charset="-122"/>
                <a:ea typeface="SimSun" panose="02010600030101010101" pitchFamily="2" charset="-122"/>
              </a:rPr>
              <a:t>当夜，迦勒底王伯沙撒被杀。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vs 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尼布甲尼撒王七期（但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章）。唯愿我们能及时悔改、警醒等候主再来！（太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4:17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；路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12:20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sz="3100" dirty="0">
                <a:latin typeface="SimSun" panose="02010600030101010101" pitchFamily="2" charset="-122"/>
                <a:ea typeface="SimSun" panose="02010600030101010101" pitchFamily="2" charset="-122"/>
              </a:rPr>
              <a:t>13:5</a:t>
            </a:r>
            <a:r>
              <a:rPr lang="zh-CN" altLang="en-US" sz="3100" dirty="0">
                <a:latin typeface="SimSun" panose="02010600030101010101" pitchFamily="2" charset="-122"/>
                <a:ea typeface="SimSun" panose="02010600030101010101" pitchFamily="2" charset="-122"/>
              </a:rPr>
              <a:t>） </a:t>
            </a:r>
            <a:endParaRPr lang="en-US" sz="31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747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6A18-A482-4248-9E00-B80B930D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92" y="457200"/>
            <a:ext cx="9855920" cy="928255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六、狮坑脱险（</a:t>
            </a:r>
            <a:r>
              <a:rPr lang="en-US" altLang="zh-CN" sz="4800" dirty="0"/>
              <a:t>6</a:t>
            </a:r>
            <a:r>
              <a:rPr lang="zh-CN" altLang="en-US" sz="4800" dirty="0"/>
              <a:t>章）</a:t>
            </a:r>
            <a:endParaRPr lang="en-US" sz="4800" b="1" dirty="0"/>
          </a:p>
        </p:txBody>
      </p:sp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AA7EDB85-F0C0-504F-B401-032FB530A5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8893" y="1607128"/>
            <a:ext cx="3714598" cy="5087908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E44B185-089B-724C-A767-358CBDDB65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8766" y="1607128"/>
            <a:ext cx="4076434" cy="51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23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253-2075-884E-B874-9C019BF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2508"/>
            <a:ext cx="10972800" cy="939079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9878-CEE3-EB44-9F30-84755E2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655" y="1413164"/>
            <a:ext cx="10692244" cy="47798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“人在高处不胜寒。” 羡慕嫉妒恨是罪人常态（创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4:3-8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），何况但以理是覆灭前朝之旧臣。今天你我敬畏真神岂不也会受逼迫？（提后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3:12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 “</a:t>
            </a:r>
            <a:r>
              <a:rPr lang="zh-CN" altLang="en-US" sz="3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但以理有美好的灵性</a:t>
            </a:r>
            <a:r>
              <a:rPr lang="en-US" altLang="zh-CN" sz="3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3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你所常事奉的神，他必救你</a:t>
            </a:r>
            <a:r>
              <a:rPr lang="en-US" altLang="zh-CN" sz="3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3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要在但以理的神面前，战兢恐惧。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”但以理日常之见证，使外邦君王都佩服、敬畏神（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第六次得胜见证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sz="3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暮年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）。你我的见证又如何？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我在神面前无辜，我在王面前也没有行过亏损的事。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”你我对神对人是否常存无亏的良心？（徒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24:16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7088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82BC3B-93EA-3A42-AB3C-16EB730E5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63236"/>
            <a:ext cx="10285411" cy="1011382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6600" dirty="0"/>
              <a:t>七、四兽的异象（</a:t>
            </a:r>
            <a:r>
              <a:rPr lang="en-US" altLang="zh-CN" sz="6600" dirty="0"/>
              <a:t>7</a:t>
            </a:r>
            <a:r>
              <a:rPr lang="zh-CN" altLang="en-US" sz="6600" dirty="0"/>
              <a:t>章）</a:t>
            </a:r>
            <a:endParaRPr lang="en-US" sz="6600" b="1" dirty="0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465874AB-9A3D-4F41-A5A9-1E4F5737E8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9564" y="1306816"/>
            <a:ext cx="4752109" cy="55194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4AFCB-B6FC-7342-A8B3-DF1883DD5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9818" y="1306815"/>
            <a:ext cx="5933258" cy="517711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2400" dirty="0"/>
              <a:t>       </a:t>
            </a:r>
            <a:r>
              <a:rPr lang="zh-CN" altLang="en-US" sz="2400" dirty="0"/>
              <a:t>巴比伦王伯沙撒元年（</a:t>
            </a:r>
            <a:r>
              <a:rPr lang="en-US" altLang="zh-CN" sz="2400" dirty="0"/>
              <a:t>BC552</a:t>
            </a:r>
            <a:r>
              <a:rPr lang="zh-CN" altLang="en-US" sz="2400" dirty="0"/>
              <a:t>）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8352811-8756-DC42-AEC7-AE6453628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072" y="1887895"/>
            <a:ext cx="4738255" cy="485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74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9F84F-5E3D-644D-B262-BFDE2024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73" y="457200"/>
            <a:ext cx="9911339" cy="1052945"/>
          </a:xfrm>
        </p:spPr>
        <p:txBody>
          <a:bodyPr>
            <a:normAutofit/>
          </a:bodyPr>
          <a:lstStyle/>
          <a:p>
            <a:pPr algn="ctr"/>
            <a:r>
              <a:rPr lang="en-US" altLang="zh-CN" sz="6000" b="1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CN" altLang="en-US" sz="6000" b="1" dirty="0">
                <a:latin typeface="SimSun" panose="02010600030101010101" pitchFamily="2" charset="-122"/>
                <a:ea typeface="SimSun" panose="02010600030101010101" pitchFamily="2" charset="-122"/>
              </a:rPr>
              <a:t>但以理书</a:t>
            </a:r>
            <a:r>
              <a:rPr lang="en-US" altLang="zh-CN" sz="6000" b="1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CN" altLang="en-US" sz="6000" b="1" dirty="0">
                <a:latin typeface="SimSun" panose="02010600030101010101" pitchFamily="2" charset="-122"/>
                <a:ea typeface="SimSun" panose="02010600030101010101" pitchFamily="2" charset="-122"/>
              </a:rPr>
              <a:t>概论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5D29C-31BE-1242-B15F-5960FB7E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473" y="1510145"/>
            <a:ext cx="10432472" cy="5056909"/>
          </a:xfrm>
        </p:spPr>
        <p:txBody>
          <a:bodyPr>
            <a:noAutofit/>
          </a:bodyPr>
          <a:lstStyle/>
          <a:p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但以理：</a:t>
            </a:r>
            <a:r>
              <a:rPr lang="zh-CN" altLang="en-US" sz="3200" dirty="0"/>
              <a:t> </a:t>
            </a:r>
            <a:r>
              <a:rPr lang="en-US" sz="3600" dirty="0" err="1">
                <a:latin typeface="Times" pitchFamily="2" charset="0"/>
              </a:rPr>
              <a:t>ד</a:t>
            </a:r>
            <a:r>
              <a:rPr lang="en-US" sz="3600" dirty="0">
                <a:latin typeface="Times" pitchFamily="2" charset="0"/>
              </a:rPr>
              <a:t>ִּ</a:t>
            </a:r>
            <a:r>
              <a:rPr lang="en-US" sz="3600" dirty="0" err="1">
                <a:latin typeface="Times" pitchFamily="2" charset="0"/>
              </a:rPr>
              <a:t>נִי</a:t>
            </a:r>
            <a:r>
              <a:rPr lang="en-US" sz="3600" dirty="0">
                <a:latin typeface="Times" pitchFamily="2" charset="0"/>
              </a:rPr>
              <a:t>ֵּ</a:t>
            </a:r>
            <a:r>
              <a:rPr lang="en-US" sz="3600" dirty="0" err="1">
                <a:latin typeface="Times" pitchFamily="2" charset="0"/>
              </a:rPr>
              <a:t>אל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，神是我的审判（</a:t>
            </a:r>
            <a:r>
              <a:rPr lang="en-US" altLang="zh-CN" sz="3200" dirty="0">
                <a:latin typeface="Times" pitchFamily="2" charset="0"/>
                <a:ea typeface="SimSun" panose="02010600030101010101" pitchFamily="2" charset="-122"/>
              </a:rPr>
              <a:t>God is my judge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）；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南国犹大晚期及被掳期先知，在外邦服事自巴比伦到波斯四代君王逾七十年（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BC606-536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；但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章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,10:1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）；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【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中国：春秋五霸之楚庄王问鼎中原到第二次弭兵会盟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】</a:t>
            </a:r>
          </a:p>
          <a:p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但以理书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：希伯来圣经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圣卷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中“历史书”第一卷。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8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耶利米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留在耶路撒冷，他所事奉的对象是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神的民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；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8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以西结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与被掳的百姓同住，他所发表的异象是围绕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神的殿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；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8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但以理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在外邦君王的宫中工作，他所领受的启示是关于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神的国！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87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AC1C60-1D4B-B147-8AD8-939C81303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508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F3B9B-900D-4F41-8119-012BE018A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236" y="1233055"/>
            <a:ext cx="10668000" cy="5375562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但以理所见异象与多年前尼布甲尼撒王的异梦指向相同：</a:t>
            </a:r>
            <a:endParaRPr lang="en-US" altLang="zh-CN" sz="3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四个大兽对应巨像的四个部分；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此时天使是解梦者（那时但以理是解梦者）、启示更进一步。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altLang="zh-CN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不同侧重：</a:t>
            </a:r>
            <a:endParaRPr lang="en-US" altLang="zh-CN" sz="3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但以理的异象强调“有一位像人子的”（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v13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）和“至高者的圣民”（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v18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22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、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27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）将要得着国度，向神夸口的将被审判（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v26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）；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尼布甲尼撒的梦则强调“天上的神必另立一国”（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2:44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），“非人手凿出来的一块石头” 将要打碎列国（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2:45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）。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0474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0F348-3F8B-FB48-A4AC-27EC10AE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9641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909A8-199C-0342-8356-D7BDA8FC7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654" y="1205345"/>
            <a:ext cx="10668001" cy="53617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en-US" sz="39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四个大兽象征的四个世界帝国都在神的掌握之中，都是为神的国度铺路：</a:t>
            </a:r>
            <a:endParaRPr lang="en-US" altLang="zh-CN" sz="3900" b="1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8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巴比伦除掉了选民敬拜偶像的恶习；</a:t>
            </a:r>
            <a:endParaRPr lang="en-US" altLang="zh-CN" sz="2800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8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波斯使被掳子民归回应许之地；</a:t>
            </a:r>
            <a:endParaRPr lang="en-US" altLang="zh-CN" sz="2800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8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希腊为福音广传预备了通用的语言；</a:t>
            </a:r>
            <a:endParaRPr lang="en-US" altLang="zh-CN" sz="2800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8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罗马为福音广传预备了太平之路</a:t>
            </a:r>
            <a:r>
              <a:rPr lang="en-US" altLang="zh-CN" sz="28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pPr marL="0" indent="0">
              <a:buNone/>
            </a:pPr>
            <a:r>
              <a:rPr lang="zh-CN" altLang="en-US" sz="32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不管人类的历史如何演变、列国怎样兴衰，最终</a:t>
            </a:r>
            <a:r>
              <a:rPr lang="zh-CN" altLang="en-US" sz="32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世上的国成了我主和主基督的国；祂要作王，直到永永远远。</a:t>
            </a:r>
            <a:r>
              <a:rPr lang="zh-CN" altLang="en-US" sz="3200" dirty="0">
                <a:solidFill>
                  <a:srgbClr val="FF0000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CN" altLang="en-US" sz="32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（启</a:t>
            </a:r>
            <a:r>
              <a:rPr lang="en-US" altLang="zh-CN" sz="32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11:15</a:t>
            </a:r>
            <a:r>
              <a:rPr lang="zh-CN" altLang="en-US" sz="32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200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【</a:t>
            </a:r>
            <a:r>
              <a:rPr lang="zh-CN" altLang="en-US" sz="3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古往今来，对第四兽、十角和小角，以及“一载、二载、半载”的解释众说纷纭，不宜牵强附会！</a:t>
            </a:r>
            <a:r>
              <a:rPr lang="en-US" altLang="zh-CN" sz="30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】</a:t>
            </a:r>
            <a:endParaRPr lang="en-US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6490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253-2075-884E-B874-9C019BF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1782"/>
            <a:ext cx="10972800" cy="869806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9878-CEE3-EB44-9F30-84755E2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090" y="1510145"/>
            <a:ext cx="10806545" cy="476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没有异象，民就放肆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”（箴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29:18a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）但以理领受异象后越发敬畏神。你我有异象吗？顺从还是违背？（徒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26:19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他必向至高者说夸大的话，必折磨至高者的圣民，必想改变节期和律法。圣民必交付他手一载、二载、半载。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” 当年神子民被掳，迄今教会依然被逼迫。这是神的旨意吗？（启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6:9-10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直到亘古常在者来给至高者的圣民伸冤，圣民得国的时候就到了。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”主的再来是你我真实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真诚的盼望吗？（启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22:20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1055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8156-AA54-A145-AA0B-24886740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63" y="207818"/>
            <a:ext cx="11513127" cy="762000"/>
          </a:xfrm>
        </p:spPr>
        <p:txBody>
          <a:bodyPr>
            <a:noAutofit/>
          </a:bodyPr>
          <a:lstStyle/>
          <a:p>
            <a:pPr algn="ctr"/>
            <a:r>
              <a:rPr lang="zh-CN" altLang="en-US" sz="4800" dirty="0"/>
              <a:t>八、公绵羊、公山羊的异象（</a:t>
            </a:r>
            <a:r>
              <a:rPr lang="en-US" altLang="zh-CN" sz="4800" dirty="0"/>
              <a:t>8</a:t>
            </a:r>
            <a:r>
              <a:rPr lang="zh-CN" altLang="en-US" sz="4800" dirty="0"/>
              <a:t>章）</a:t>
            </a:r>
            <a:endParaRPr lang="en-US" sz="4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2BBB4-5076-364F-9459-15C683E61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435" y="1233055"/>
            <a:ext cx="7384473" cy="55002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我要指示你恼怒临完必有的事，因为这是关乎末后的定期。</a:t>
            </a:r>
          </a:p>
          <a:p>
            <a:pPr>
              <a:buFont typeface="Wingdings" pitchFamily="2" charset="2"/>
              <a:buChar char="Ø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你所看见双角的公绵羊，就是玛代和波斯王。</a:t>
            </a:r>
          </a:p>
          <a:p>
            <a:pPr>
              <a:buFont typeface="Wingdings" pitchFamily="2" charset="2"/>
              <a:buChar char="Ø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那公山羊就是希利尼王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lang="zh-CN" altLang="en-US" sz="2200" dirty="0">
                <a:latin typeface="SimSun" panose="02010600030101010101" pitchFamily="2" charset="-122"/>
                <a:ea typeface="SimSun" panose="02010600030101010101" pitchFamily="2" charset="-122"/>
              </a:rPr>
              <a:t>至于那折断了的角，在其根上又长出四角，</a:t>
            </a:r>
            <a:endParaRPr lang="en-US" altLang="zh-CN" sz="2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200" dirty="0">
                <a:latin typeface="SimSun" panose="02010600030101010101" pitchFamily="2" charset="-122"/>
                <a:ea typeface="SimSun" panose="02010600030101010101" pitchFamily="2" charset="-122"/>
              </a:rPr>
              <a:t>这四角就是四国，必从这国里兴起来，只是权势都不及他。</a:t>
            </a:r>
          </a:p>
          <a:p>
            <a:pPr marL="0" indent="0">
              <a:buNone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这四国末时，犯法的人罪恶满盈，必有一王兴起，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200" dirty="0">
                <a:latin typeface="SimSun" panose="02010600030101010101" pitchFamily="2" charset="-122"/>
                <a:ea typeface="SimSun" panose="02010600030101010101" pitchFamily="2" charset="-122"/>
              </a:rPr>
              <a:t>面貌凶恶，能用双关的诈语。</a:t>
            </a:r>
          </a:p>
          <a:p>
            <a:pPr>
              <a:buFont typeface="Wingdings" pitchFamily="2" charset="2"/>
              <a:buChar char="Ø"/>
            </a:pPr>
            <a:r>
              <a:rPr lang="zh-CN" altLang="en-US" sz="22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他的权柄必大，却不是因自己的能力</a:t>
            </a:r>
            <a:r>
              <a:rPr lang="zh-CN" altLang="en-US" sz="2200" dirty="0">
                <a:latin typeface="SimSun" panose="02010600030101010101" pitchFamily="2" charset="-122"/>
                <a:ea typeface="SimSun" panose="02010600030101010101" pitchFamily="2" charset="-122"/>
              </a:rPr>
              <a:t>；</a:t>
            </a:r>
            <a:endParaRPr lang="en-US" altLang="zh-CN" sz="2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200" dirty="0">
                <a:latin typeface="SimSun" panose="02010600030101010101" pitchFamily="2" charset="-122"/>
                <a:ea typeface="SimSun" panose="02010600030101010101" pitchFamily="2" charset="-122"/>
              </a:rPr>
              <a:t>他必行非常的毁灭，事情顺利，任意而行；</a:t>
            </a:r>
            <a:endParaRPr lang="en-US" altLang="zh-CN" sz="2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200" dirty="0">
                <a:latin typeface="SimSun" panose="02010600030101010101" pitchFamily="2" charset="-122"/>
                <a:ea typeface="SimSun" panose="02010600030101010101" pitchFamily="2" charset="-122"/>
              </a:rPr>
              <a:t>又必毁灭有能力的和圣民。他用权术成就手中的诡计，心里</a:t>
            </a:r>
            <a:r>
              <a:rPr lang="zh-CN" altLang="en-US" sz="22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自高自大</a:t>
            </a:r>
            <a:r>
              <a:rPr lang="zh-CN" altLang="en-US" sz="2200" dirty="0">
                <a:latin typeface="SimSun" panose="02010600030101010101" pitchFamily="2" charset="-122"/>
                <a:ea typeface="SimSun" panose="02010600030101010101" pitchFamily="2" charset="-122"/>
              </a:rPr>
              <a:t>，在人坦然无备的时候，毁灭多人；</a:t>
            </a:r>
            <a:endParaRPr lang="en-US" altLang="zh-CN" sz="2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200" dirty="0">
                <a:latin typeface="SimSun" panose="02010600030101010101" pitchFamily="2" charset="-122"/>
                <a:ea typeface="SimSun" panose="02010600030101010101" pitchFamily="2" charset="-122"/>
              </a:rPr>
              <a:t>又要站起来攻击万君之君，</a:t>
            </a:r>
            <a:r>
              <a:rPr lang="zh-CN" altLang="en-US" sz="22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至终却非因人手而灭亡</a:t>
            </a:r>
            <a:r>
              <a:rPr lang="zh-CN" altLang="en-US" sz="22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</a:p>
          <a:p>
            <a:pPr marL="0" indent="0">
              <a:buNone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所说</a:t>
            </a: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二千三百日的异象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是真的，但你要将这异象封住，因为关乎后来许多的日子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endParaRPr lang="en-US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7C77E-4A31-6A42-B147-DC41428E8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66363" y="1233055"/>
            <a:ext cx="4225637" cy="520930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dirty="0"/>
              <a:t>   </a:t>
            </a:r>
            <a:r>
              <a:rPr lang="zh-CN" altLang="en-US" dirty="0"/>
              <a:t>伯沙撒王在位第三年（</a:t>
            </a:r>
            <a:r>
              <a:rPr lang="en-US" altLang="zh-CN" dirty="0"/>
              <a:t>BC550</a:t>
            </a:r>
            <a:r>
              <a:rPr lang="zh-CN" altLang="en-US" dirty="0"/>
              <a:t>）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E5ABC84E-D64F-F24E-BE95-680618245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891" y="1801091"/>
            <a:ext cx="3990109" cy="49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44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253-2075-884E-B874-9C019BF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6950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9878-CEE3-EB44-9F30-84755E2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508" y="1271588"/>
            <a:ext cx="10751127" cy="512921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500" b="1" dirty="0">
                <a:latin typeface="SimSun" panose="02010600030101010101" pitchFamily="2" charset="-122"/>
                <a:ea typeface="SimSun" panose="02010600030101010101" pitchFamily="2" charset="-122"/>
              </a:rPr>
              <a:t>自高自大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”。古往今来地上的君王、领袖几无例外，但归根到底是神掌权、祂必审判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刑罚！（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4:17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；诗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篇） </a:t>
            </a:r>
            <a:endParaRPr lang="en-US" altLang="zh-CN" sz="35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5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要到几时才应验呢？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” 当年神子民被掳，但以理在异象中看到日后圣殿被污秽，教会今天依然被逼迫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感谢神有定时，我们需忍耐等候。（传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3:1-8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；启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6:9-11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5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5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末后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”既指犹太人被掳末期，更直至主基督再来之时。但以理异象中“小角”首先应验于安提阿古四世，此“敌基督”之预表在主基督再来前会广泛再现（帖后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2:3-4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；启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13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章）。你我当更加警醒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!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（太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26:41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；一约</a:t>
            </a:r>
            <a:r>
              <a:rPr lang="en-US" altLang="zh-CN" sz="3500" dirty="0">
                <a:latin typeface="SimSun" panose="02010600030101010101" pitchFamily="2" charset="-122"/>
                <a:ea typeface="SimSun" panose="02010600030101010101" pitchFamily="2" charset="-122"/>
              </a:rPr>
              <a:t>4:1-3</a:t>
            </a:r>
            <a:r>
              <a:rPr lang="zh-CN" altLang="en-US" sz="35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5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    </a:t>
            </a:r>
            <a:endParaRPr lang="en-US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4215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BF12DE-4968-B141-AAC2-AEB756CE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6" y="387926"/>
            <a:ext cx="10728756" cy="775855"/>
          </a:xfrm>
        </p:spPr>
        <p:txBody>
          <a:bodyPr>
            <a:noAutofit/>
          </a:bodyPr>
          <a:lstStyle/>
          <a:p>
            <a:pPr algn="ctr"/>
            <a:r>
              <a:rPr lang="zh-CN" altLang="en-US" sz="4800" dirty="0"/>
              <a:t>九、七十个七的异象（</a:t>
            </a:r>
            <a:r>
              <a:rPr lang="en-US" altLang="zh-CN" sz="4800" dirty="0"/>
              <a:t>9</a:t>
            </a:r>
            <a:r>
              <a:rPr lang="zh-CN" altLang="en-US" sz="4800" dirty="0"/>
              <a:t>章）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3FD7C7-8132-364A-B827-7C47FE480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617" y="1302327"/>
            <a:ext cx="7693891" cy="5320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我说话，祷告，承认我的罪和本国之民以色列的罪，为我神的圣山，在耶和华我神面前恳求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为你本国之民和你圣城，已经定了七十个七。</a:t>
            </a:r>
          </a:p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要止住罪过，除净罪恶，赎尽罪孽，引进（或作：彰显）永义，封住异象和预言，并膏至圣者（者：或作所）。</a:t>
            </a:r>
          </a:p>
          <a:p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从出令重新建造耶路撒冷，直到有受膏君的时候，必有七个七和六十二个七。正在艰难的时候，耶路撒冷城连街带濠都必重新建造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过了六十二个七，那受膏者必被剪除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一七之内，他必与许多人坚定盟约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endParaRPr lang="zh-CN" altLang="en-US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zh-CN" altLang="en-US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zh-CN" altLang="en-US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B44EB-E965-224A-9E74-A0AC2753B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4909" y="1413164"/>
            <a:ext cx="3906982" cy="4490680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dirty="0"/>
              <a:t>大利乌为迦勒底国的王元年（</a:t>
            </a:r>
            <a:r>
              <a:rPr lang="en-US" altLang="zh-CN" dirty="0"/>
              <a:t>BC538</a:t>
            </a:r>
            <a:r>
              <a:rPr lang="zh-CN" altLang="en-US" dirty="0"/>
              <a:t>）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F2FF81C5-930C-234C-9B84-9642A8C38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106" y="1821872"/>
            <a:ext cx="409089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06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CB75-8855-E645-AD38-834C5037E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099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B0044-D8AC-2D4D-B88E-0F567CD66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690" y="609600"/>
            <a:ext cx="11042073" cy="5832764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zh-CN" altLang="en-US" sz="35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但以理关心的是“七十年”，神却启示了“七十个七” </a:t>
            </a:r>
            <a:r>
              <a:rPr lang="en-US" altLang="zh-CN" sz="3500" b="1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!</a:t>
            </a:r>
          </a:p>
          <a:p>
            <a:pPr marL="0" indent="0">
              <a:buNone/>
            </a:pP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“七十个七”是神为末世制定的时间表：</a:t>
            </a:r>
            <a:endParaRPr lang="en-US" altLang="zh-CN" sz="3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即四百九十年。首先指以色列民忽略了七十个安息年，所以神就让他们被掳七十年，使“</a:t>
            </a:r>
            <a:r>
              <a:rPr lang="zh-CN" altLang="en-US" sz="2800" dirty="0">
                <a:latin typeface="KaiTi" panose="02010609060101010101" pitchFamily="49" charset="-122"/>
                <a:ea typeface="KaiTi" panose="02010609060101010101" pitchFamily="49" charset="-122"/>
              </a:rPr>
              <a:t>地土荒凉便守安息，直满了七十年。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”（代下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36:21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“七个七”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：第一个里程碑。应指耶路撒冷重建（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BC445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年亚达薛西王命令尼希米重建耶路撒冷城墙开始，尼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章）。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“六十二个七”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：第二个里程碑。应指耶路撒冷重建后到受膏者（耶稣基督）被钉十字架，以及耶路撒冷和圣殿将再次被毁。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（最后）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“一七”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：第三个里程碑。应指敌基督将来逼迫以色列，以及耶稣基督的再来。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“六十二个七”到（最后）“一七”之间，应是教会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恩典时代。时长未知，等待外邦人得救和殉道者的数目添满（罗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11:25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；启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6:11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）。</a:t>
            </a:r>
            <a:endParaRPr lang="en-US" altLang="zh-CN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CN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2236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253-2075-884E-B874-9C019BF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5636"/>
            <a:ext cx="10972800" cy="855952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9878-CEE3-EB44-9F30-84755E2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944" y="1510145"/>
            <a:ext cx="10792691" cy="476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en-US" altLang="zh-CN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七十年为满</a:t>
            </a:r>
            <a:r>
              <a:rPr lang="en-US" altLang="zh-CN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我便禁食，披麻蒙灰，定意向主神祈祷恳求。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”。你我有被神的话语感动、被圣灵催逼的祷告经历吗？（诗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39:3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 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我们犯罪作孽，行恶叛逆，偏离你的诫命典章</a:t>
            </a:r>
            <a:r>
              <a:rPr lang="en-US" altLang="zh-CN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……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都得罪了你。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” 可是我们常常怕得罪人、却不怕得罪神！我们到底该惧怕谁？（太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10:28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因你大蒙眷爱；所以你要思想明白这以下的事和异象。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”主向祂所爱的人所应许和成就的必定超过人的所求所想。你我信吗？（林前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2:9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 </a:t>
            </a:r>
            <a:endParaRPr lang="en-US" sz="3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5909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3F14C4-3647-5B43-B83A-0F8F6182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64" y="221673"/>
            <a:ext cx="10853447" cy="1052945"/>
          </a:xfrm>
        </p:spPr>
        <p:txBody>
          <a:bodyPr/>
          <a:lstStyle/>
          <a:p>
            <a:pPr algn="ctr"/>
            <a:r>
              <a:rPr lang="zh-CN" altLang="en-US" sz="4800" dirty="0"/>
              <a:t>十、人子的异象（</a:t>
            </a:r>
            <a:r>
              <a:rPr lang="en-US" altLang="zh-CN" sz="4800" dirty="0"/>
              <a:t>10</a:t>
            </a:r>
            <a:r>
              <a:rPr lang="zh-CN" altLang="en-US" sz="4800" dirty="0"/>
              <a:t>章）</a:t>
            </a:r>
            <a:endParaRPr lang="en-US" sz="4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3C8D55-C1F4-7843-88F9-B03A37DAB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6691" y="1417638"/>
            <a:ext cx="7439891" cy="527410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波斯王古列第三年（</a:t>
            </a:r>
            <a:r>
              <a:rPr lang="en-US" altLang="zh-CN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BC536</a:t>
            </a: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正月二十四日，我在希底结大河边，举目观看</a:t>
            </a:r>
            <a:endParaRPr lang="en-US" altLang="zh-CN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 indent="-342900">
              <a:buFont typeface="Wingdings" pitchFamily="2" charset="2"/>
              <a:buChar char="Ø"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见有一人身穿细麻衣，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 indent="-342900">
              <a:buFont typeface="Wingdings" pitchFamily="2" charset="2"/>
              <a:buChar char="Ø"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腰束乌法精金带。</a:t>
            </a:r>
          </a:p>
          <a:p>
            <a:pPr lvl="1" indent="-342900">
              <a:buFont typeface="Wingdings" pitchFamily="2" charset="2"/>
              <a:buChar char="Ø"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他身体如水苍玉，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 indent="-342900">
              <a:buFont typeface="Wingdings" pitchFamily="2" charset="2"/>
              <a:buChar char="Ø"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面貌如闪电，眼目如火把，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 indent="-342900">
              <a:buFont typeface="Wingdings" pitchFamily="2" charset="2"/>
              <a:buChar char="Ø"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手和脚如光明的铜，</a:t>
            </a: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 indent="-342900">
              <a:buFont typeface="Wingdings" pitchFamily="2" charset="2"/>
              <a:buChar char="Ø"/>
            </a:pPr>
            <a:r>
              <a:rPr lang="zh-CN" altLang="en-US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说话的声音如大众的声音</a:t>
            </a:r>
            <a:r>
              <a:rPr lang="en-US" altLang="zh-CN" sz="2400" b="1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pPr marL="0" indent="0">
              <a:buNone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有一位形状像人的又摸我，使我有力量。他说：</a:t>
            </a:r>
          </a:p>
          <a:p>
            <a:pPr marL="0" indent="0">
              <a:buNone/>
            </a:pPr>
            <a:r>
              <a:rPr lang="zh-CN" altLang="en-US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“大蒙眷爱的人哪，不要惧怕，愿你平安！你总要坚强。”</a:t>
            </a:r>
          </a:p>
          <a:p>
            <a:pPr marL="0" indent="0">
              <a:buNone/>
            </a:pPr>
            <a:endParaRPr lang="zh-CN" altLang="en-US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altLang="zh-CN" sz="2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8" name="Content Placeholder 16">
            <a:extLst>
              <a:ext uri="{FF2B5EF4-FFF2-40B4-BE49-F238E27FC236}">
                <a16:creationId xmlns:a16="http://schemas.microsoft.com/office/drawing/2014/main" id="{403B2B3F-5BEA-284F-874E-089F8630BC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23564" y="1274618"/>
            <a:ext cx="3768436" cy="513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4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253-2075-884E-B874-9C019BF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9490"/>
            <a:ext cx="10972800" cy="842097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9878-CEE3-EB44-9F30-84755E2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672" y="1593273"/>
            <a:ext cx="10861963" cy="4682836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大争战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”：“</a:t>
            </a:r>
            <a:r>
              <a:rPr lang="zh-CN" altLang="en-US" sz="3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因我们并不是与属血气的争战，乃是与那些执政的、掌权的、管辖这幽暗世界的，以及天空属灵气的恶魔争战。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”我们依然在这争战中、并日趋激烈（弗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6:12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，启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12:12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）！ </a:t>
            </a:r>
            <a:endParaRPr lang="en-US" altLang="zh-CN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人子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”：主耶稣当年以荣耀人子的异象显给但以理看，日后更道成肉身亲自彰显神（约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1:14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）。祂不是让人惧怕，而是多次多方地坚固软弱的你我（林后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12:9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；启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章）！</a:t>
            </a:r>
            <a:endParaRPr lang="en-US" altLang="zh-CN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大蒙眷爱</a:t>
            </a:r>
            <a:r>
              <a:rPr lang="zh-CN" altLang="en-US" sz="3000" b="1" dirty="0">
                <a:latin typeface="KaiTi" panose="02010609060101010101" pitchFamily="49" charset="-122"/>
                <a:ea typeface="KaiTi" panose="02010609060101010101" pitchFamily="49" charset="-122"/>
              </a:rPr>
              <a:t>”：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但以理大蒙眷爱固然是神的恩典和拣选，也是他一生从少到老在四代外邦君王前竭力持守的见证。你我渴慕吗？愿意效法吗？（腓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2:15-16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） </a:t>
            </a:r>
            <a:endParaRPr lang="en-US" sz="3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4607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C4F9D-A01E-8C43-82ED-C65D66C3B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429492"/>
            <a:ext cx="9828212" cy="872835"/>
          </a:xfrm>
        </p:spPr>
        <p:txBody>
          <a:bodyPr>
            <a:noAutofit/>
          </a:bodyPr>
          <a:lstStyle/>
          <a:p>
            <a:pPr algn="ctr"/>
            <a:r>
              <a:rPr lang="en-US" altLang="zh-CN" sz="6000" b="1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CN" altLang="en-US" sz="6000" b="1" dirty="0">
                <a:latin typeface="SimSun" panose="02010600030101010101" pitchFamily="2" charset="-122"/>
                <a:ea typeface="SimSun" panose="02010600030101010101" pitchFamily="2" charset="-122"/>
              </a:rPr>
              <a:t>但以理书</a:t>
            </a:r>
            <a:r>
              <a:rPr lang="en-US" altLang="zh-CN" sz="6000" b="1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CN" altLang="en-US" sz="6000" b="1" dirty="0">
                <a:latin typeface="SimSun" panose="02010600030101010101" pitchFamily="2" charset="-122"/>
                <a:ea typeface="SimSun" panose="02010600030101010101" pitchFamily="2" charset="-122"/>
              </a:rPr>
              <a:t>大纲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032BD-078B-0E4B-AFA7-1A7D4250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309" y="1482436"/>
            <a:ext cx="10377054" cy="498763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神对历史的介入（一章，希伯来文）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神对历史的审判（二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—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七章，亚兰文）：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  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  <a:r>
              <a:rPr 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A.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世界帝国的巨像外表（二章）；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		B.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世界是火窑（三章）；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   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  <a:r>
              <a:rPr 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C. 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神审判尼布甲尼撒王（四章）；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	 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　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	</a:t>
            </a:r>
            <a:r>
              <a:rPr 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C</a:t>
            </a:r>
            <a:r>
              <a:rPr lang="en-US" sz="2600" dirty="0">
                <a:latin typeface="Times" pitchFamily="2" charset="0"/>
                <a:ea typeface="SimSun" panose="02010600030101010101" pitchFamily="2" charset="-122"/>
              </a:rPr>
              <a:t>’. </a:t>
            </a:r>
            <a:r>
              <a:rPr lang="zh-CN" altLang="en-US" sz="2600" dirty="0">
                <a:latin typeface="Times" pitchFamily="2" charset="0"/>
                <a:ea typeface="SimSun" panose="02010600030101010101" pitchFamily="2" charset="-122"/>
              </a:rPr>
              <a:t> 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神审判伯沙撒王（五章）；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		B</a:t>
            </a:r>
            <a:r>
              <a:rPr lang="en-US" sz="2600" dirty="0">
                <a:latin typeface="Times" pitchFamily="2" charset="0"/>
                <a:ea typeface="SimSun" panose="02010600030101010101" pitchFamily="2" charset="-122"/>
              </a:rPr>
              <a:t>’. 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世界是狮子坑（六章）；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  	A</a:t>
            </a:r>
            <a:r>
              <a:rPr lang="en-US" sz="2600" dirty="0">
                <a:latin typeface="Times" pitchFamily="2" charset="0"/>
                <a:ea typeface="SimSun" panose="02010600030101010101" pitchFamily="2" charset="-122"/>
              </a:rPr>
              <a:t>’. 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世界帝国的四兽本相（七章）。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神对末世的规划（八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—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十二章，希伯来文）：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末世的开启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公绵羊和公山羊的异象（八章）；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末世的时间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七十个七的异象（九章）；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末世的争战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南北王的异象（十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—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十二章）。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4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BF12DE-4968-B141-AAC2-AEB756CE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b="1" dirty="0">
                <a:latin typeface="SimSun" panose="02010600030101010101" pitchFamily="2" charset="-122"/>
                <a:ea typeface="SimSun" panose="02010600030101010101" pitchFamily="2" charset="-122"/>
              </a:rPr>
              <a:t>十一、南北王之战（</a:t>
            </a:r>
            <a:r>
              <a:rPr lang="en-US" altLang="zh-CN" sz="4800" b="1" dirty="0"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lang="zh-CN" altLang="en-US" sz="4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sz="4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3FD7C7-8132-364A-B827-7C47FE480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654" y="1316182"/>
            <a:ext cx="10501745" cy="5292436"/>
          </a:xfrm>
        </p:spPr>
        <p:txBody>
          <a:bodyPr>
            <a:normAutofit lnSpcReduction="10000"/>
          </a:bodyPr>
          <a:lstStyle/>
          <a:p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南方的王必强盛，他将帅中必有一个比他更强盛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南方王的女儿必就了北方王来立约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但这女子的本家必另生一子继续王位，他必率领军队进入北方王的保障，攻击他们，而且得胜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北方的王必入南方王的国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pPr marL="0" indent="0">
              <a:buNone/>
            </a:pP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那时，必有一人兴起接续他为王，使横征暴敛的人通行国中的荣美地。这王不多日就必灭亡，却不因忿怒，也不因争战。</a:t>
            </a:r>
            <a:endParaRPr lang="en-US" altLang="zh-CN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 algn="ctr">
              <a:buNone/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六次叙利亚战争（</a:t>
            </a:r>
            <a:r>
              <a:rPr lang="en-US" altLang="zh-CN" sz="2800" b="1" dirty="0">
                <a:latin typeface="Times" pitchFamily="2" charset="0"/>
                <a:ea typeface="SimSun" panose="02010600030101010101" pitchFamily="2" charset="-122"/>
              </a:rPr>
              <a:t>Syrian Wars</a:t>
            </a:r>
            <a:r>
              <a:rPr lang="zh-CN" altLang="en-US" sz="2800" b="1" dirty="0">
                <a:latin typeface="Times" pitchFamily="2" charset="0"/>
                <a:ea typeface="SimSun" panose="02010600030101010101" pitchFamily="2" charset="-122"/>
              </a:rPr>
              <a:t>，</a:t>
            </a:r>
            <a:r>
              <a:rPr lang="en-US" altLang="zh-CN" sz="2800" b="1" dirty="0">
                <a:latin typeface="Times" pitchFamily="2" charset="0"/>
                <a:ea typeface="SimSun" panose="02010600030101010101" pitchFamily="2" charset="-122"/>
              </a:rPr>
              <a:t>BC274-168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南方王：埃及的托勒密（多利买，</a:t>
            </a:r>
            <a:r>
              <a:rPr lang="en-US" sz="2600" dirty="0">
                <a:effectLst/>
                <a:latin typeface="Times" pitchFamily="2" charset="0"/>
              </a:rPr>
              <a:t>Ptolemy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）王朝</a:t>
            </a:r>
            <a:endParaRPr lang="en-US" altLang="zh-CN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北方王：叙利亚的塞琉古（西流古，</a:t>
            </a:r>
            <a:r>
              <a:rPr lang="en-US" sz="2600" dirty="0" err="1">
                <a:effectLst/>
                <a:latin typeface="Times" pitchFamily="2" charset="0"/>
              </a:rPr>
              <a:t>Seleucus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）王朝</a:t>
            </a:r>
            <a:endParaRPr lang="en-US" altLang="zh-CN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【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具体细节参：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剑桥古代史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2600" dirty="0">
                <a:latin typeface="Times" pitchFamily="2" charset="0"/>
                <a:ea typeface="SimSun" panose="02010600030101010101" pitchFamily="2" charset="-122"/>
              </a:rPr>
              <a:t>The Cambridge Ancient History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4266257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tolemyI">
            <a:extLst>
              <a:ext uri="{FF2B5EF4-FFF2-40B4-BE49-F238E27FC236}">
                <a16:creationId xmlns:a16="http://schemas.microsoft.com/office/drawing/2014/main" id="{1805C3CA-CA64-C84F-A829-9DC61CEB1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4724400"/>
            <a:ext cx="1233488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tolemyII_large">
            <a:extLst>
              <a:ext uri="{FF2B5EF4-FFF2-40B4-BE49-F238E27FC236}">
                <a16:creationId xmlns:a16="http://schemas.microsoft.com/office/drawing/2014/main" id="{736CC8D6-D45D-BB4C-8CD5-2729E486D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4" y="4724400"/>
            <a:ext cx="1233487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tolemy_iii">
            <a:extLst>
              <a:ext uri="{FF2B5EF4-FFF2-40B4-BE49-F238E27FC236}">
                <a16:creationId xmlns:a16="http://schemas.microsoft.com/office/drawing/2014/main" id="{E3BC38CC-1E8B-4A47-A1C7-7DEC1247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4" y="4724400"/>
            <a:ext cx="1233487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ptolemy_iv">
            <a:extLst>
              <a:ext uri="{FF2B5EF4-FFF2-40B4-BE49-F238E27FC236}">
                <a16:creationId xmlns:a16="http://schemas.microsoft.com/office/drawing/2014/main" id="{1ED55BC9-591A-9B47-A3FA-F95CE8206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4724400"/>
            <a:ext cx="1233488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tolemy_V">
            <a:extLst>
              <a:ext uri="{FF2B5EF4-FFF2-40B4-BE49-F238E27FC236}">
                <a16:creationId xmlns:a16="http://schemas.microsoft.com/office/drawing/2014/main" id="{DD94747B-B84E-FE47-8A1E-C8944957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4" y="4724400"/>
            <a:ext cx="1233487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ptolemy6">
            <a:extLst>
              <a:ext uri="{FF2B5EF4-FFF2-40B4-BE49-F238E27FC236}">
                <a16:creationId xmlns:a16="http://schemas.microsoft.com/office/drawing/2014/main" id="{FC9A3831-3E29-9740-9107-CE5BF0AEF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714" y="4724400"/>
            <a:ext cx="1233487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leucus">
            <a:extLst>
              <a:ext uri="{FF2B5EF4-FFF2-40B4-BE49-F238E27FC236}">
                <a16:creationId xmlns:a16="http://schemas.microsoft.com/office/drawing/2014/main" id="{AACEDAC5-5BB3-684C-BB17-075F475C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9" y="1128714"/>
            <a:ext cx="1233487" cy="12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antiochus_i">
            <a:extLst>
              <a:ext uri="{FF2B5EF4-FFF2-40B4-BE49-F238E27FC236}">
                <a16:creationId xmlns:a16="http://schemas.microsoft.com/office/drawing/2014/main" id="{8CEDC3EB-CB5F-7C46-8843-5C6D99119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1128714"/>
            <a:ext cx="1225550" cy="12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ntiochusII">
            <a:extLst>
              <a:ext uri="{FF2B5EF4-FFF2-40B4-BE49-F238E27FC236}">
                <a16:creationId xmlns:a16="http://schemas.microsoft.com/office/drawing/2014/main" id="{1AB6E394-50EF-DD4F-8E2D-E91E0EC1D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9" y="1128714"/>
            <a:ext cx="1233487" cy="12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Seleucus II">
            <a:extLst>
              <a:ext uri="{FF2B5EF4-FFF2-40B4-BE49-F238E27FC236}">
                <a16:creationId xmlns:a16="http://schemas.microsoft.com/office/drawing/2014/main" id="{53588BCB-D8E6-A345-A783-3A11A0559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28714"/>
            <a:ext cx="1233488" cy="12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eleucus_3">
            <a:extLst>
              <a:ext uri="{FF2B5EF4-FFF2-40B4-BE49-F238E27FC236}">
                <a16:creationId xmlns:a16="http://schemas.microsoft.com/office/drawing/2014/main" id="{D27AB46A-5301-1749-B1CD-6EEA54C8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66689"/>
            <a:ext cx="1223963" cy="12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antiochus_iii_the_great">
            <a:extLst>
              <a:ext uri="{FF2B5EF4-FFF2-40B4-BE49-F238E27FC236}">
                <a16:creationId xmlns:a16="http://schemas.microsoft.com/office/drawing/2014/main" id="{00C747E6-3678-6649-9375-07FF7AED5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2209800"/>
            <a:ext cx="1236663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eleucusIV_large">
            <a:extLst>
              <a:ext uri="{FF2B5EF4-FFF2-40B4-BE49-F238E27FC236}">
                <a16:creationId xmlns:a16="http://schemas.microsoft.com/office/drawing/2014/main" id="{B7867A9A-647B-3143-8275-8FE7A80C8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42889"/>
            <a:ext cx="1233488" cy="123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ant4">
            <a:extLst>
              <a:ext uri="{FF2B5EF4-FFF2-40B4-BE49-F238E27FC236}">
                <a16:creationId xmlns:a16="http://schemas.microsoft.com/office/drawing/2014/main" id="{743B3508-5E5F-954E-BB89-F88830A2E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209801"/>
            <a:ext cx="1243013" cy="123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8" name="Text Box 16">
            <a:extLst>
              <a:ext uri="{FF2B5EF4-FFF2-40B4-BE49-F238E27FC236}">
                <a16:creationId xmlns:a16="http://schemas.microsoft.com/office/drawing/2014/main" id="{75F105CC-8480-944F-A060-C6C6AAE5F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362200"/>
            <a:ext cx="1327150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TW" altLang="en-US">
                <a:ea typeface="SimHei" panose="02010609060101010101" pitchFamily="49" charset="-122"/>
              </a:rPr>
              <a:t>西流古一世</a:t>
            </a:r>
          </a:p>
          <a:p>
            <a:pPr algn="ctr">
              <a:spcAft>
                <a:spcPct val="10000"/>
              </a:spcAft>
            </a:pPr>
            <a:r>
              <a:rPr lang="en-US" altLang="zh-TW">
                <a:solidFill>
                  <a:schemeClr val="accent2"/>
                </a:solidFill>
                <a:ea typeface="SimHei" panose="02010609060101010101" pitchFamily="49" charset="-122"/>
              </a:rPr>
              <a:t>v.5</a:t>
            </a:r>
          </a:p>
        </p:txBody>
      </p:sp>
      <p:sp>
        <p:nvSpPr>
          <p:cNvPr id="3089" name="Text Box 17">
            <a:extLst>
              <a:ext uri="{FF2B5EF4-FFF2-40B4-BE49-F238E27FC236}">
                <a16:creationId xmlns:a16="http://schemas.microsoft.com/office/drawing/2014/main" id="{C6F8CD57-BDAC-7649-89C1-C8A8C0ECF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913" y="2362200"/>
            <a:ext cx="1327150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TW" altLang="en-US">
                <a:ea typeface="SimHei" panose="02010609060101010101" pitchFamily="49" charset="-122"/>
              </a:rPr>
              <a:t>西流古二世</a:t>
            </a:r>
          </a:p>
          <a:p>
            <a:pPr algn="ctr">
              <a:spcAft>
                <a:spcPct val="10000"/>
              </a:spcAft>
            </a:pPr>
            <a:r>
              <a:rPr lang="en-US" altLang="zh-TW">
                <a:solidFill>
                  <a:schemeClr val="accent2"/>
                </a:solidFill>
                <a:ea typeface="SimHei" panose="02010609060101010101" pitchFamily="49" charset="-122"/>
              </a:rPr>
              <a:t>v.7-9</a:t>
            </a:r>
          </a:p>
        </p:txBody>
      </p:sp>
      <p:sp>
        <p:nvSpPr>
          <p:cNvPr id="3090" name="Text Box 18">
            <a:extLst>
              <a:ext uri="{FF2B5EF4-FFF2-40B4-BE49-F238E27FC236}">
                <a16:creationId xmlns:a16="http://schemas.microsoft.com/office/drawing/2014/main" id="{2E7D63C8-B47E-DD43-9293-16B32A196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50" y="2362201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TW" altLang="en-US">
                <a:ea typeface="SimHei" panose="02010609060101010101" pitchFamily="49" charset="-122"/>
              </a:rPr>
              <a:t>安提阿古一世</a:t>
            </a:r>
          </a:p>
        </p:txBody>
      </p:sp>
      <p:sp>
        <p:nvSpPr>
          <p:cNvPr id="3091" name="Text Box 19">
            <a:extLst>
              <a:ext uri="{FF2B5EF4-FFF2-40B4-BE49-F238E27FC236}">
                <a16:creationId xmlns:a16="http://schemas.microsoft.com/office/drawing/2014/main" id="{0916DE0A-BB35-7D47-9B96-F58FDBA9F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347914"/>
            <a:ext cx="155575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TW" altLang="en-US">
                <a:ea typeface="SimHei" panose="02010609060101010101" pitchFamily="49" charset="-122"/>
              </a:rPr>
              <a:t>安提阿古二世</a:t>
            </a:r>
          </a:p>
          <a:p>
            <a:pPr algn="ctr">
              <a:spcAft>
                <a:spcPct val="10000"/>
              </a:spcAft>
            </a:pPr>
            <a:r>
              <a:rPr lang="en-US" altLang="zh-TW">
                <a:solidFill>
                  <a:schemeClr val="accent2"/>
                </a:solidFill>
                <a:ea typeface="SimHei" panose="02010609060101010101" pitchFamily="49" charset="-122"/>
              </a:rPr>
              <a:t>v.6</a:t>
            </a:r>
          </a:p>
        </p:txBody>
      </p:sp>
      <p:sp>
        <p:nvSpPr>
          <p:cNvPr id="3092" name="Text Box 20">
            <a:extLst>
              <a:ext uri="{FF2B5EF4-FFF2-40B4-BE49-F238E27FC236}">
                <a16:creationId xmlns:a16="http://schemas.microsoft.com/office/drawing/2014/main" id="{6CCB666D-AF56-BE4F-AE50-2A7D8366F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713" y="1371600"/>
            <a:ext cx="1327150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TW" altLang="en-US">
                <a:ea typeface="SimHei" panose="02010609060101010101" pitchFamily="49" charset="-122"/>
              </a:rPr>
              <a:t>西流古三世</a:t>
            </a:r>
          </a:p>
          <a:p>
            <a:pPr algn="ctr">
              <a:spcAft>
                <a:spcPct val="10000"/>
              </a:spcAft>
            </a:pPr>
            <a:r>
              <a:rPr lang="en-US" altLang="zh-TW">
                <a:solidFill>
                  <a:schemeClr val="accent2"/>
                </a:solidFill>
                <a:ea typeface="SimHei" panose="02010609060101010101" pitchFamily="49" charset="-122"/>
              </a:rPr>
              <a:t>v.10</a:t>
            </a:r>
          </a:p>
        </p:txBody>
      </p:sp>
      <p:sp>
        <p:nvSpPr>
          <p:cNvPr id="3093" name="Text Box 21">
            <a:extLst>
              <a:ext uri="{FF2B5EF4-FFF2-40B4-BE49-F238E27FC236}">
                <a16:creationId xmlns:a16="http://schemas.microsoft.com/office/drawing/2014/main" id="{F42DD6D4-8EB1-0943-8439-39C8A4199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1465264"/>
            <a:ext cx="132715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TW" altLang="en-US">
                <a:ea typeface="SimHei" panose="02010609060101010101" pitchFamily="49" charset="-122"/>
              </a:rPr>
              <a:t>西流古四世</a:t>
            </a:r>
          </a:p>
          <a:p>
            <a:pPr algn="ctr">
              <a:spcAft>
                <a:spcPct val="10000"/>
              </a:spcAft>
            </a:pPr>
            <a:r>
              <a:rPr lang="en-US" altLang="zh-TW">
                <a:solidFill>
                  <a:schemeClr val="accent2"/>
                </a:solidFill>
                <a:ea typeface="SimHei" panose="02010609060101010101" pitchFamily="49" charset="-122"/>
              </a:rPr>
              <a:t>v.20</a:t>
            </a:r>
          </a:p>
        </p:txBody>
      </p:sp>
      <p:sp>
        <p:nvSpPr>
          <p:cNvPr id="3094" name="Text Box 22">
            <a:extLst>
              <a:ext uri="{FF2B5EF4-FFF2-40B4-BE49-F238E27FC236}">
                <a16:creationId xmlns:a16="http://schemas.microsoft.com/office/drawing/2014/main" id="{7D36FAE1-D105-EE44-A6B0-482D1FCCF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379" y="3429001"/>
            <a:ext cx="1745992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TW" altLang="en-US" dirty="0">
                <a:solidFill>
                  <a:srgbClr val="FF0000"/>
                </a:solidFill>
                <a:ea typeface="SimHei" panose="02010609060101010101" pitchFamily="49" charset="-122"/>
              </a:rPr>
              <a:t>安提阿古三世</a:t>
            </a:r>
          </a:p>
          <a:p>
            <a:pPr algn="ctr">
              <a:spcAft>
                <a:spcPct val="10000"/>
              </a:spcAft>
            </a:pPr>
            <a:r>
              <a:rPr lang="en-US" altLang="zh-TW" dirty="0">
                <a:solidFill>
                  <a:srgbClr val="FF0000"/>
                </a:solidFill>
                <a:ea typeface="SimHei" panose="02010609060101010101" pitchFamily="49" charset="-122"/>
              </a:rPr>
              <a:t>(</a:t>
            </a:r>
            <a:r>
              <a:rPr lang="zh-TW" altLang="en-US" dirty="0">
                <a:solidFill>
                  <a:srgbClr val="FF0000"/>
                </a:solidFill>
                <a:ea typeface="SimHei" panose="02010609060101010101" pitchFamily="49" charset="-122"/>
              </a:rPr>
              <a:t>安提阿古大帝</a:t>
            </a:r>
            <a:r>
              <a:rPr lang="en-US" altLang="zh-TW" dirty="0">
                <a:solidFill>
                  <a:srgbClr val="FF0000"/>
                </a:solidFill>
                <a:ea typeface="SimHei" panose="02010609060101010101" pitchFamily="49" charset="-122"/>
              </a:rPr>
              <a:t>)</a:t>
            </a:r>
          </a:p>
          <a:p>
            <a:pPr algn="ctr">
              <a:spcAft>
                <a:spcPct val="10000"/>
              </a:spcAft>
            </a:pPr>
            <a:r>
              <a:rPr lang="en-US" altLang="zh-TW" dirty="0">
                <a:solidFill>
                  <a:schemeClr val="accent2"/>
                </a:solidFill>
                <a:ea typeface="SimHei" panose="02010609060101010101" pitchFamily="49" charset="-122"/>
              </a:rPr>
              <a:t>v.10-19</a:t>
            </a:r>
          </a:p>
        </p:txBody>
      </p:sp>
      <p:sp>
        <p:nvSpPr>
          <p:cNvPr id="3095" name="Text Box 23">
            <a:extLst>
              <a:ext uri="{FF2B5EF4-FFF2-40B4-BE49-F238E27FC236}">
                <a16:creationId xmlns:a16="http://schemas.microsoft.com/office/drawing/2014/main" id="{A4B17B15-2D38-3D4B-906B-880EE8029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6050" y="3446464"/>
            <a:ext cx="155575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TW" altLang="en-US" dirty="0">
                <a:solidFill>
                  <a:srgbClr val="FF0000"/>
                </a:solidFill>
                <a:ea typeface="SimHei" panose="02010609060101010101" pitchFamily="49" charset="-122"/>
              </a:rPr>
              <a:t>安提阿古四世</a:t>
            </a:r>
          </a:p>
          <a:p>
            <a:pPr algn="ctr">
              <a:spcAft>
                <a:spcPct val="10000"/>
              </a:spcAft>
            </a:pPr>
            <a:r>
              <a:rPr lang="en-US" altLang="zh-TW" dirty="0">
                <a:solidFill>
                  <a:schemeClr val="accent2"/>
                </a:solidFill>
                <a:ea typeface="SimHei" panose="02010609060101010101" pitchFamily="49" charset="-122"/>
              </a:rPr>
              <a:t>v.21-35</a:t>
            </a:r>
          </a:p>
        </p:txBody>
      </p:sp>
      <p:sp>
        <p:nvSpPr>
          <p:cNvPr id="3096" name="Text Box 24">
            <a:extLst>
              <a:ext uri="{FF2B5EF4-FFF2-40B4-BE49-F238E27FC236}">
                <a16:creationId xmlns:a16="http://schemas.microsoft.com/office/drawing/2014/main" id="{A2786889-9E81-CD4B-818C-4D11BC1E9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013" y="6034089"/>
            <a:ext cx="132715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CN" altLang="en-US">
                <a:ea typeface="SimHei" panose="02010609060101010101" pitchFamily="49" charset="-122"/>
              </a:rPr>
              <a:t>多利买一世</a:t>
            </a:r>
          </a:p>
          <a:p>
            <a:pPr algn="ctr">
              <a:spcAft>
                <a:spcPct val="10000"/>
              </a:spcAft>
            </a:pPr>
            <a:r>
              <a:rPr lang="en-US" altLang="zh-CN">
                <a:solidFill>
                  <a:schemeClr val="accent2"/>
                </a:solidFill>
                <a:ea typeface="SimHei" panose="02010609060101010101" pitchFamily="49" charset="-122"/>
              </a:rPr>
              <a:t>v.5</a:t>
            </a:r>
            <a:endParaRPr lang="en-US" altLang="zh-TW">
              <a:solidFill>
                <a:schemeClr val="accent2"/>
              </a:solidFill>
              <a:ea typeface="SimHei" panose="02010609060101010101" pitchFamily="49" charset="-122"/>
            </a:endParaRPr>
          </a:p>
        </p:txBody>
      </p:sp>
      <p:sp>
        <p:nvSpPr>
          <p:cNvPr id="3097" name="Text Box 25">
            <a:extLst>
              <a:ext uri="{FF2B5EF4-FFF2-40B4-BE49-F238E27FC236}">
                <a16:creationId xmlns:a16="http://schemas.microsoft.com/office/drawing/2014/main" id="{06E8974C-5D2C-A049-9D87-41C273C01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450" y="6016625"/>
            <a:ext cx="1327150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CN" altLang="en-US">
                <a:ea typeface="SimHei" panose="02010609060101010101" pitchFamily="49" charset="-122"/>
              </a:rPr>
              <a:t>多利买二世</a:t>
            </a:r>
          </a:p>
          <a:p>
            <a:pPr algn="ctr">
              <a:spcAft>
                <a:spcPct val="10000"/>
              </a:spcAft>
            </a:pPr>
            <a:r>
              <a:rPr lang="en-US" altLang="zh-CN">
                <a:solidFill>
                  <a:schemeClr val="accent2"/>
                </a:solidFill>
                <a:ea typeface="SimHei" panose="02010609060101010101" pitchFamily="49" charset="-122"/>
              </a:rPr>
              <a:t>v.6</a:t>
            </a:r>
            <a:endParaRPr lang="en-US" altLang="zh-TW">
              <a:solidFill>
                <a:schemeClr val="accent2"/>
              </a:solidFill>
              <a:ea typeface="SimHei" panose="02010609060101010101" pitchFamily="49" charset="-122"/>
            </a:endParaRPr>
          </a:p>
        </p:txBody>
      </p:sp>
      <p:sp>
        <p:nvSpPr>
          <p:cNvPr id="3098" name="Text Box 26">
            <a:extLst>
              <a:ext uri="{FF2B5EF4-FFF2-40B4-BE49-F238E27FC236}">
                <a16:creationId xmlns:a16="http://schemas.microsoft.com/office/drawing/2014/main" id="{434DAA4E-5227-4343-87B8-6225C1139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263" y="6034089"/>
            <a:ext cx="132715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CN" altLang="en-US">
                <a:ea typeface="SimHei" panose="02010609060101010101" pitchFamily="49" charset="-122"/>
              </a:rPr>
              <a:t>多利买三世</a:t>
            </a:r>
          </a:p>
          <a:p>
            <a:pPr algn="ctr">
              <a:spcAft>
                <a:spcPct val="10000"/>
              </a:spcAft>
            </a:pPr>
            <a:r>
              <a:rPr lang="en-US" altLang="zh-CN">
                <a:solidFill>
                  <a:schemeClr val="accent2"/>
                </a:solidFill>
                <a:ea typeface="SimHei" panose="02010609060101010101" pitchFamily="49" charset="-122"/>
              </a:rPr>
              <a:t>v.7-9</a:t>
            </a:r>
            <a:endParaRPr lang="en-US" altLang="zh-TW">
              <a:solidFill>
                <a:schemeClr val="accent2"/>
              </a:solidFill>
              <a:ea typeface="SimHei" panose="02010609060101010101" pitchFamily="49" charset="-122"/>
            </a:endParaRPr>
          </a:p>
        </p:txBody>
      </p:sp>
      <p:sp>
        <p:nvSpPr>
          <p:cNvPr id="3099" name="Text Box 27">
            <a:extLst>
              <a:ext uri="{FF2B5EF4-FFF2-40B4-BE49-F238E27FC236}">
                <a16:creationId xmlns:a16="http://schemas.microsoft.com/office/drawing/2014/main" id="{D46C2686-F22C-9A4A-86D4-D6BE71589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016625"/>
            <a:ext cx="1327150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CN" altLang="en-US">
                <a:ea typeface="SimHei" panose="02010609060101010101" pitchFamily="49" charset="-122"/>
              </a:rPr>
              <a:t>多利买四世</a:t>
            </a:r>
          </a:p>
          <a:p>
            <a:pPr algn="ctr">
              <a:spcAft>
                <a:spcPct val="10000"/>
              </a:spcAft>
            </a:pPr>
            <a:r>
              <a:rPr lang="en-US" altLang="zh-CN">
                <a:solidFill>
                  <a:schemeClr val="accent2"/>
                </a:solidFill>
                <a:ea typeface="SimHei" panose="02010609060101010101" pitchFamily="49" charset="-122"/>
              </a:rPr>
              <a:t>v.10-12</a:t>
            </a:r>
            <a:endParaRPr lang="en-US" altLang="zh-TW">
              <a:solidFill>
                <a:schemeClr val="accent2"/>
              </a:solidFill>
              <a:ea typeface="SimHei" panose="02010609060101010101" pitchFamily="49" charset="-122"/>
            </a:endParaRPr>
          </a:p>
        </p:txBody>
      </p:sp>
      <p:sp>
        <p:nvSpPr>
          <p:cNvPr id="3100" name="Text Box 28">
            <a:extLst>
              <a:ext uri="{FF2B5EF4-FFF2-40B4-BE49-F238E27FC236}">
                <a16:creationId xmlns:a16="http://schemas.microsoft.com/office/drawing/2014/main" id="{C6B309E6-187B-764F-8FEB-C55DD50DF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063" y="6034089"/>
            <a:ext cx="132715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CN" altLang="en-US">
                <a:ea typeface="SimHei" panose="02010609060101010101" pitchFamily="49" charset="-122"/>
              </a:rPr>
              <a:t>多利买五世</a:t>
            </a:r>
          </a:p>
          <a:p>
            <a:pPr algn="ctr">
              <a:spcAft>
                <a:spcPct val="10000"/>
              </a:spcAft>
            </a:pPr>
            <a:r>
              <a:rPr lang="en-US" altLang="zh-CN">
                <a:solidFill>
                  <a:schemeClr val="accent2"/>
                </a:solidFill>
                <a:ea typeface="SimHei" panose="02010609060101010101" pitchFamily="49" charset="-122"/>
              </a:rPr>
              <a:t>v.14-17</a:t>
            </a:r>
            <a:endParaRPr lang="en-US" altLang="zh-TW">
              <a:solidFill>
                <a:schemeClr val="accent2"/>
              </a:solidFill>
              <a:ea typeface="SimHei" panose="02010609060101010101" pitchFamily="49" charset="-122"/>
            </a:endParaRPr>
          </a:p>
        </p:txBody>
      </p:sp>
      <p:sp>
        <p:nvSpPr>
          <p:cNvPr id="3101" name="Text Box 29">
            <a:extLst>
              <a:ext uri="{FF2B5EF4-FFF2-40B4-BE49-F238E27FC236}">
                <a16:creationId xmlns:a16="http://schemas.microsoft.com/office/drawing/2014/main" id="{763319B0-54DB-B441-8D4E-DC76FEEB3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063" y="6016625"/>
            <a:ext cx="1327150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CN" altLang="en-US" dirty="0">
                <a:ea typeface="SimHei" panose="02010609060101010101" pitchFamily="49" charset="-122"/>
              </a:rPr>
              <a:t>多利买六世</a:t>
            </a:r>
          </a:p>
          <a:p>
            <a:pPr algn="ctr">
              <a:spcAft>
                <a:spcPct val="10000"/>
              </a:spcAft>
            </a:pPr>
            <a:r>
              <a:rPr lang="en-US" altLang="zh-CN" dirty="0">
                <a:solidFill>
                  <a:schemeClr val="accent2"/>
                </a:solidFill>
                <a:ea typeface="SimHei" panose="02010609060101010101" pitchFamily="49" charset="-122"/>
              </a:rPr>
              <a:t>v.25-29</a:t>
            </a:r>
            <a:endParaRPr lang="en-US" altLang="zh-TW" dirty="0">
              <a:solidFill>
                <a:schemeClr val="accent2"/>
              </a:solidFill>
              <a:ea typeface="SimHei" panose="02010609060101010101" pitchFamily="49" charset="-122"/>
            </a:endParaRPr>
          </a:p>
        </p:txBody>
      </p:sp>
      <p:sp>
        <p:nvSpPr>
          <p:cNvPr id="3102" name="Rectangle 30" descr="Brown marble">
            <a:extLst>
              <a:ext uri="{FF2B5EF4-FFF2-40B4-BE49-F238E27FC236}">
                <a16:creationId xmlns:a16="http://schemas.microsoft.com/office/drawing/2014/main" id="{CF4864BB-492E-C64C-BC82-3F80151A9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4800"/>
            <a:ext cx="2057400" cy="533400"/>
          </a:xfrm>
          <a:prstGeom prst="rect">
            <a:avLst/>
          </a:prstGeom>
          <a:blipFill dpi="0" rotWithShape="1">
            <a:blip r:embed="rId16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ea typeface="SimHei" panose="02010609060101010101" pitchFamily="49" charset="-122"/>
              </a:rPr>
              <a:t>北方王</a:t>
            </a:r>
            <a:r>
              <a:rPr lang="en-US" altLang="zh-CN" sz="2000" dirty="0">
                <a:solidFill>
                  <a:schemeClr val="bg1"/>
                </a:solidFill>
                <a:ea typeface="SimHei" panose="02010609060101010101" pitchFamily="49" charset="-122"/>
              </a:rPr>
              <a:t>(</a:t>
            </a:r>
            <a:r>
              <a:rPr lang="zh-CN" altLang="en-US" sz="2000" dirty="0">
                <a:solidFill>
                  <a:schemeClr val="bg1"/>
                </a:solidFill>
                <a:ea typeface="SimHei" panose="02010609060101010101" pitchFamily="49" charset="-122"/>
              </a:rPr>
              <a:t>叙利亚</a:t>
            </a:r>
            <a:r>
              <a:rPr lang="en-US" altLang="zh-CN" sz="2000" dirty="0">
                <a:solidFill>
                  <a:schemeClr val="bg1"/>
                </a:solidFill>
                <a:ea typeface="SimHei" panose="02010609060101010101" pitchFamily="49" charset="-122"/>
              </a:rPr>
              <a:t>)</a:t>
            </a:r>
            <a:endParaRPr lang="en-US" altLang="zh-TW" sz="2000" dirty="0">
              <a:solidFill>
                <a:schemeClr val="bg1"/>
              </a:solidFill>
              <a:ea typeface="SimHei" panose="02010609060101010101" pitchFamily="49" charset="-122"/>
            </a:endParaRPr>
          </a:p>
        </p:txBody>
      </p:sp>
      <p:sp>
        <p:nvSpPr>
          <p:cNvPr id="3103" name="Rectangle 31" descr="Green marble">
            <a:extLst>
              <a:ext uri="{FF2B5EF4-FFF2-40B4-BE49-F238E27FC236}">
                <a16:creationId xmlns:a16="http://schemas.microsoft.com/office/drawing/2014/main" id="{AA67582C-D246-D449-BE2C-C87B83A96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86200"/>
            <a:ext cx="2057400" cy="533400"/>
          </a:xfrm>
          <a:prstGeom prst="rect">
            <a:avLst/>
          </a:prstGeom>
          <a:blipFill dpi="0" rotWithShape="1">
            <a:blip r:embed="rId1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ea typeface="SimHei" panose="02010609060101010101" pitchFamily="49" charset="-122"/>
              </a:rPr>
              <a:t>南方王</a:t>
            </a:r>
            <a:r>
              <a:rPr lang="en-US" altLang="zh-TW" sz="2000" dirty="0">
                <a:solidFill>
                  <a:schemeClr val="bg1"/>
                </a:solidFill>
                <a:ea typeface="SimHei" panose="02010609060101010101" pitchFamily="49" charset="-122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ea typeface="SimHei" panose="02010609060101010101" pitchFamily="49" charset="-122"/>
              </a:rPr>
              <a:t>埃及</a:t>
            </a:r>
            <a:r>
              <a:rPr lang="en-US" altLang="zh-TW" sz="2000" dirty="0">
                <a:solidFill>
                  <a:schemeClr val="bg1"/>
                </a:solidFill>
                <a:ea typeface="SimHei" panose="02010609060101010101" pitchFamily="49" charset="-122"/>
              </a:rPr>
              <a:t>)</a:t>
            </a:r>
          </a:p>
        </p:txBody>
      </p:sp>
      <p:cxnSp>
        <p:nvCxnSpPr>
          <p:cNvPr id="3104" name="AutoShape 32">
            <a:extLst>
              <a:ext uri="{FF2B5EF4-FFF2-40B4-BE49-F238E27FC236}">
                <a16:creationId xmlns:a16="http://schemas.microsoft.com/office/drawing/2014/main" id="{168933BC-8D07-DF42-858F-56978C8B9E79}"/>
              </a:ext>
            </a:extLst>
          </p:cNvPr>
          <p:cNvCxnSpPr>
            <a:cxnSpLocks noChangeShapeType="1"/>
            <a:stCxn id="3080" idx="3"/>
            <a:endCxn id="3081" idx="1"/>
          </p:cNvCxnSpPr>
          <p:nvPr/>
        </p:nvCxnSpPr>
        <p:spPr bwMode="auto">
          <a:xfrm>
            <a:off x="2892426" y="1746250"/>
            <a:ext cx="2143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05" name="AutoShape 33">
            <a:extLst>
              <a:ext uri="{FF2B5EF4-FFF2-40B4-BE49-F238E27FC236}">
                <a16:creationId xmlns:a16="http://schemas.microsoft.com/office/drawing/2014/main" id="{532AA741-0F39-F247-86BC-813EC660C0A3}"/>
              </a:ext>
            </a:extLst>
          </p:cNvPr>
          <p:cNvCxnSpPr>
            <a:cxnSpLocks noChangeShapeType="1"/>
            <a:stCxn id="3081" idx="3"/>
            <a:endCxn id="3082" idx="1"/>
          </p:cNvCxnSpPr>
          <p:nvPr/>
        </p:nvCxnSpPr>
        <p:spPr bwMode="auto">
          <a:xfrm>
            <a:off x="4332288" y="1746250"/>
            <a:ext cx="2984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06" name="AutoShape 34">
            <a:extLst>
              <a:ext uri="{FF2B5EF4-FFF2-40B4-BE49-F238E27FC236}">
                <a16:creationId xmlns:a16="http://schemas.microsoft.com/office/drawing/2014/main" id="{9BB61452-FF69-EE42-A755-A09FB44C7DF4}"/>
              </a:ext>
            </a:extLst>
          </p:cNvPr>
          <p:cNvCxnSpPr>
            <a:cxnSpLocks noChangeShapeType="1"/>
            <a:stCxn id="3082" idx="3"/>
            <a:endCxn id="3083" idx="1"/>
          </p:cNvCxnSpPr>
          <p:nvPr/>
        </p:nvCxnSpPr>
        <p:spPr bwMode="auto">
          <a:xfrm>
            <a:off x="5864226" y="1746250"/>
            <a:ext cx="3079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07" name="AutoShape 35">
            <a:extLst>
              <a:ext uri="{FF2B5EF4-FFF2-40B4-BE49-F238E27FC236}">
                <a16:creationId xmlns:a16="http://schemas.microsoft.com/office/drawing/2014/main" id="{717094C6-8920-D74D-BD01-73D5370AEF5E}"/>
              </a:ext>
            </a:extLst>
          </p:cNvPr>
          <p:cNvCxnSpPr>
            <a:cxnSpLocks noChangeShapeType="1"/>
            <a:stCxn id="3083" idx="3"/>
            <a:endCxn id="3084" idx="1"/>
          </p:cNvCxnSpPr>
          <p:nvPr/>
        </p:nvCxnSpPr>
        <p:spPr bwMode="auto">
          <a:xfrm flipV="1">
            <a:off x="7405688" y="784226"/>
            <a:ext cx="214312" cy="962025"/>
          </a:xfrm>
          <a:prstGeom prst="bentConnector3">
            <a:avLst>
              <a:gd name="adj1" fmla="val 4963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08" name="AutoShape 36">
            <a:extLst>
              <a:ext uri="{FF2B5EF4-FFF2-40B4-BE49-F238E27FC236}">
                <a16:creationId xmlns:a16="http://schemas.microsoft.com/office/drawing/2014/main" id="{7568A144-048E-F143-9F2C-685DE3413D74}"/>
              </a:ext>
            </a:extLst>
          </p:cNvPr>
          <p:cNvCxnSpPr>
            <a:cxnSpLocks noChangeShapeType="1"/>
            <a:stCxn id="3083" idx="3"/>
            <a:endCxn id="3085" idx="1"/>
          </p:cNvCxnSpPr>
          <p:nvPr/>
        </p:nvCxnSpPr>
        <p:spPr bwMode="auto">
          <a:xfrm>
            <a:off x="7405688" y="1746250"/>
            <a:ext cx="214312" cy="1081088"/>
          </a:xfrm>
          <a:prstGeom prst="bentConnector3">
            <a:avLst>
              <a:gd name="adj1" fmla="val 4963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09" name="AutoShape 37">
            <a:extLst>
              <a:ext uri="{FF2B5EF4-FFF2-40B4-BE49-F238E27FC236}">
                <a16:creationId xmlns:a16="http://schemas.microsoft.com/office/drawing/2014/main" id="{FD0CF828-739F-7D4A-B27E-B960ECE023F9}"/>
              </a:ext>
            </a:extLst>
          </p:cNvPr>
          <p:cNvCxnSpPr>
            <a:cxnSpLocks noChangeShapeType="1"/>
            <a:stCxn id="3085" idx="3"/>
            <a:endCxn id="3086" idx="1"/>
          </p:cNvCxnSpPr>
          <p:nvPr/>
        </p:nvCxnSpPr>
        <p:spPr bwMode="auto">
          <a:xfrm flipV="1">
            <a:off x="8856664" y="860426"/>
            <a:ext cx="287337" cy="1966913"/>
          </a:xfrm>
          <a:prstGeom prst="bentConnector3">
            <a:avLst>
              <a:gd name="adj1" fmla="val 4972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0" name="AutoShape 38">
            <a:extLst>
              <a:ext uri="{FF2B5EF4-FFF2-40B4-BE49-F238E27FC236}">
                <a16:creationId xmlns:a16="http://schemas.microsoft.com/office/drawing/2014/main" id="{01F75DD8-0D4C-BA46-BACE-2DF909E3D82B}"/>
              </a:ext>
            </a:extLst>
          </p:cNvPr>
          <p:cNvCxnSpPr>
            <a:cxnSpLocks noChangeShapeType="1"/>
            <a:stCxn id="3085" idx="3"/>
            <a:endCxn id="3087" idx="1"/>
          </p:cNvCxnSpPr>
          <p:nvPr/>
        </p:nvCxnSpPr>
        <p:spPr bwMode="auto">
          <a:xfrm>
            <a:off x="8856664" y="2827339"/>
            <a:ext cx="287337" cy="1587"/>
          </a:xfrm>
          <a:prstGeom prst="bentConnector3">
            <a:avLst>
              <a:gd name="adj1" fmla="val 4972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1" name="AutoShape 39">
            <a:extLst>
              <a:ext uri="{FF2B5EF4-FFF2-40B4-BE49-F238E27FC236}">
                <a16:creationId xmlns:a16="http://schemas.microsoft.com/office/drawing/2014/main" id="{F272E1F6-651A-E64E-A5EA-C7045D4DECA7}"/>
              </a:ext>
            </a:extLst>
          </p:cNvPr>
          <p:cNvCxnSpPr>
            <a:cxnSpLocks noChangeShapeType="1"/>
            <a:stCxn id="3074" idx="3"/>
            <a:endCxn id="3075" idx="1"/>
          </p:cNvCxnSpPr>
          <p:nvPr/>
        </p:nvCxnSpPr>
        <p:spPr bwMode="auto">
          <a:xfrm>
            <a:off x="2919413" y="5341938"/>
            <a:ext cx="2349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2" name="AutoShape 40">
            <a:extLst>
              <a:ext uri="{FF2B5EF4-FFF2-40B4-BE49-F238E27FC236}">
                <a16:creationId xmlns:a16="http://schemas.microsoft.com/office/drawing/2014/main" id="{7BB273D0-1DA9-2941-B056-136172576E09}"/>
              </a:ext>
            </a:extLst>
          </p:cNvPr>
          <p:cNvCxnSpPr>
            <a:cxnSpLocks noChangeShapeType="1"/>
            <a:stCxn id="3075" idx="3"/>
            <a:endCxn id="3076" idx="1"/>
          </p:cNvCxnSpPr>
          <p:nvPr/>
        </p:nvCxnSpPr>
        <p:spPr bwMode="auto">
          <a:xfrm>
            <a:off x="4387851" y="5341938"/>
            <a:ext cx="2841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3" name="AutoShape 41">
            <a:extLst>
              <a:ext uri="{FF2B5EF4-FFF2-40B4-BE49-F238E27FC236}">
                <a16:creationId xmlns:a16="http://schemas.microsoft.com/office/drawing/2014/main" id="{3A4DFF05-73A0-A046-88F8-6964A57B19D8}"/>
              </a:ext>
            </a:extLst>
          </p:cNvPr>
          <p:cNvCxnSpPr>
            <a:cxnSpLocks noChangeShapeType="1"/>
            <a:stCxn id="3076" idx="3"/>
            <a:endCxn id="3077" idx="1"/>
          </p:cNvCxnSpPr>
          <p:nvPr/>
        </p:nvCxnSpPr>
        <p:spPr bwMode="auto">
          <a:xfrm>
            <a:off x="5905500" y="5341938"/>
            <a:ext cx="2222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4" name="AutoShape 42">
            <a:extLst>
              <a:ext uri="{FF2B5EF4-FFF2-40B4-BE49-F238E27FC236}">
                <a16:creationId xmlns:a16="http://schemas.microsoft.com/office/drawing/2014/main" id="{D0087D6E-FA22-7C4D-93BE-5B640C0B0E70}"/>
              </a:ext>
            </a:extLst>
          </p:cNvPr>
          <p:cNvCxnSpPr>
            <a:cxnSpLocks noChangeShapeType="1"/>
            <a:stCxn id="3077" idx="3"/>
            <a:endCxn id="3078" idx="1"/>
          </p:cNvCxnSpPr>
          <p:nvPr/>
        </p:nvCxnSpPr>
        <p:spPr bwMode="auto">
          <a:xfrm>
            <a:off x="7361239" y="5341938"/>
            <a:ext cx="2825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5" name="AutoShape 43">
            <a:extLst>
              <a:ext uri="{FF2B5EF4-FFF2-40B4-BE49-F238E27FC236}">
                <a16:creationId xmlns:a16="http://schemas.microsoft.com/office/drawing/2014/main" id="{92E7D671-0B29-534B-A3B3-977D7BE110AD}"/>
              </a:ext>
            </a:extLst>
          </p:cNvPr>
          <p:cNvCxnSpPr>
            <a:cxnSpLocks noChangeShapeType="1"/>
            <a:stCxn id="3078" idx="3"/>
            <a:endCxn id="3079" idx="1"/>
          </p:cNvCxnSpPr>
          <p:nvPr/>
        </p:nvCxnSpPr>
        <p:spPr bwMode="auto">
          <a:xfrm>
            <a:off x="8877301" y="5341938"/>
            <a:ext cx="2524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16" name="Text Box 44" descr="Pink tissue paper">
            <a:extLst>
              <a:ext uri="{FF2B5EF4-FFF2-40B4-BE49-F238E27FC236}">
                <a16:creationId xmlns:a16="http://schemas.microsoft.com/office/drawing/2014/main" id="{56AE7899-47D7-174E-9E5B-6D2EF6213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1" y="4043364"/>
            <a:ext cx="879475" cy="376237"/>
          </a:xfrm>
          <a:prstGeom prst="rect">
            <a:avLst/>
          </a:prstGeom>
          <a:blipFill dpi="0" rotWithShape="1">
            <a:blip r:embed="rId1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百尼基</a:t>
            </a:r>
          </a:p>
        </p:txBody>
      </p:sp>
      <p:cxnSp>
        <p:nvCxnSpPr>
          <p:cNvPr id="3117" name="AutoShape 45">
            <a:extLst>
              <a:ext uri="{FF2B5EF4-FFF2-40B4-BE49-F238E27FC236}">
                <a16:creationId xmlns:a16="http://schemas.microsoft.com/office/drawing/2014/main" id="{82EC5323-26A8-334C-B5A5-AED9ECCF1F26}"/>
              </a:ext>
            </a:extLst>
          </p:cNvPr>
          <p:cNvCxnSpPr>
            <a:cxnSpLocks noChangeShapeType="1"/>
            <a:stCxn id="3075" idx="3"/>
            <a:endCxn id="3116" idx="1"/>
          </p:cNvCxnSpPr>
          <p:nvPr/>
        </p:nvCxnSpPr>
        <p:spPr bwMode="auto">
          <a:xfrm flipV="1">
            <a:off x="4387850" y="4232276"/>
            <a:ext cx="260350" cy="1109663"/>
          </a:xfrm>
          <a:prstGeom prst="bentConnector3">
            <a:avLst>
              <a:gd name="adj1" fmla="val 4938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18" name="Line 46">
            <a:extLst>
              <a:ext uri="{FF2B5EF4-FFF2-40B4-BE49-F238E27FC236}">
                <a16:creationId xmlns:a16="http://schemas.microsoft.com/office/drawing/2014/main" id="{029F11F0-A7DD-D54C-9391-3092583FCD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3048000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9" name="Text Box 47" descr="Pink tissue paper">
            <a:extLst>
              <a:ext uri="{FF2B5EF4-FFF2-40B4-BE49-F238E27FC236}">
                <a16:creationId xmlns:a16="http://schemas.microsoft.com/office/drawing/2014/main" id="{E40A0080-11EF-F943-BD58-5CF765052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1" y="4267200"/>
            <a:ext cx="1336675" cy="376238"/>
          </a:xfrm>
          <a:prstGeom prst="rect">
            <a:avLst/>
          </a:prstGeom>
          <a:blipFill dpi="0" rotWithShape="1">
            <a:blip r:embed="rId1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>
                <a:ea typeface="SimHei" panose="02010609060101010101" pitchFamily="49" charset="-122"/>
              </a:rPr>
              <a:t>克丽奥佩他</a:t>
            </a:r>
            <a:endParaRPr lang="zh-TW" altLang="en-US">
              <a:ea typeface="SimHei" panose="02010609060101010101" pitchFamily="49" charset="-122"/>
            </a:endParaRPr>
          </a:p>
        </p:txBody>
      </p:sp>
      <p:cxnSp>
        <p:nvCxnSpPr>
          <p:cNvPr id="3120" name="AutoShape 48">
            <a:extLst>
              <a:ext uri="{FF2B5EF4-FFF2-40B4-BE49-F238E27FC236}">
                <a16:creationId xmlns:a16="http://schemas.microsoft.com/office/drawing/2014/main" id="{DD9E806F-2795-7144-9ECD-9C06C00689F7}"/>
              </a:ext>
            </a:extLst>
          </p:cNvPr>
          <p:cNvCxnSpPr>
            <a:cxnSpLocks noChangeShapeType="1"/>
            <a:stCxn id="3085" idx="3"/>
            <a:endCxn id="3119" idx="1"/>
          </p:cNvCxnSpPr>
          <p:nvPr/>
        </p:nvCxnSpPr>
        <p:spPr bwMode="auto">
          <a:xfrm>
            <a:off x="8856664" y="2827339"/>
            <a:ext cx="287337" cy="1628775"/>
          </a:xfrm>
          <a:prstGeom prst="bentConnector3">
            <a:avLst>
              <a:gd name="adj1" fmla="val 49722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21" name="Line 49">
            <a:extLst>
              <a:ext uri="{FF2B5EF4-FFF2-40B4-BE49-F238E27FC236}">
                <a16:creationId xmlns:a16="http://schemas.microsoft.com/office/drawing/2014/main" id="{68A3B8C8-1DB4-8142-BA93-2E4A8CB849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63000" y="4648200"/>
            <a:ext cx="381000" cy="3048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2" name="Text Box 50" descr="Pink tissue paper">
            <a:extLst>
              <a:ext uri="{FF2B5EF4-FFF2-40B4-BE49-F238E27FC236}">
                <a16:creationId xmlns:a16="http://schemas.microsoft.com/office/drawing/2014/main" id="{AFC98537-93A0-E547-BECC-E29F5F58F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6" y="461964"/>
            <a:ext cx="879475" cy="376237"/>
          </a:xfrm>
          <a:prstGeom prst="rect">
            <a:avLst/>
          </a:prstGeom>
          <a:blipFill dpi="0" rotWithShape="1">
            <a:blip r:embed="rId1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>
                <a:ea typeface="SimHei" panose="02010609060101010101" pitchFamily="49" charset="-122"/>
              </a:rPr>
              <a:t>老底嘉</a:t>
            </a:r>
          </a:p>
        </p:txBody>
      </p:sp>
      <p:cxnSp>
        <p:nvCxnSpPr>
          <p:cNvPr id="3123" name="AutoShape 51">
            <a:extLst>
              <a:ext uri="{FF2B5EF4-FFF2-40B4-BE49-F238E27FC236}">
                <a16:creationId xmlns:a16="http://schemas.microsoft.com/office/drawing/2014/main" id="{6E437D6F-019E-294F-95C5-473E838A1109}"/>
              </a:ext>
            </a:extLst>
          </p:cNvPr>
          <p:cNvCxnSpPr>
            <a:cxnSpLocks noChangeShapeType="1"/>
            <a:stCxn id="3122" idx="3"/>
            <a:endCxn id="3083" idx="1"/>
          </p:cNvCxnSpPr>
          <p:nvPr/>
        </p:nvCxnSpPr>
        <p:spPr bwMode="auto">
          <a:xfrm>
            <a:off x="5791200" y="650876"/>
            <a:ext cx="381000" cy="10953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92929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253-2075-884E-B874-9C019BF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9490"/>
            <a:ext cx="10972800" cy="842097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9878-CEE3-EB44-9F30-84755E2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236" y="1593273"/>
            <a:ext cx="10820399" cy="4682836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000" b="1" dirty="0">
                <a:latin typeface="SimSun" panose="02010600030101010101" pitchFamily="2" charset="-122"/>
                <a:ea typeface="SimSun" panose="02010600030101010101" pitchFamily="2" charset="-122"/>
              </a:rPr>
              <a:t>他的国必被拔出，归与他后裔之外的人。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”亚历山大大帝一生的功过得失岂不让我们扼腕叹息？（一约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2:17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） </a:t>
            </a:r>
            <a:endParaRPr lang="en-US" altLang="zh-CN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000" b="1" dirty="0">
                <a:latin typeface="SimSun" panose="02010600030101010101" pitchFamily="2" charset="-122"/>
                <a:ea typeface="SimSun" panose="02010600030101010101" pitchFamily="2" charset="-122"/>
              </a:rPr>
              <a:t>必有一个卑鄙的人兴起接续为王</a:t>
            </a:r>
            <a:r>
              <a:rPr lang="en-US" altLang="zh-CN" sz="3000" b="1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3000" b="1" dirty="0">
                <a:latin typeface="SimSun" panose="02010600030101010101" pitchFamily="2" charset="-122"/>
                <a:ea typeface="SimSun" panose="02010600030101010101" pitchFamily="2" charset="-122"/>
              </a:rPr>
              <a:t>然而到了他的结局，必无人能帮助他。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”人类历史中常常暴君奸臣当道，我们不必意难平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神必掌管、主必审判！（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4:17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；罗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12:19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惟独</a:t>
            </a:r>
            <a:r>
              <a:rPr lang="zh-CN" altLang="en-US" sz="3000" b="1" u="sng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认识</a:t>
            </a:r>
            <a:r>
              <a:rPr lang="zh-CN" altLang="en-US" sz="3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神的子民必</a:t>
            </a:r>
            <a:r>
              <a:rPr lang="zh-CN" altLang="en-US" sz="3000" b="1" u="sng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刚强行事</a:t>
            </a:r>
            <a:r>
              <a:rPr lang="en-US" altLang="zh-CN" sz="3000" b="1" dirty="0">
                <a:latin typeface="KaiTi" panose="02010609060101010101" pitchFamily="49" charset="-122"/>
                <a:ea typeface="KaiTi" panose="02010609060101010101" pitchFamily="49" charset="-122"/>
              </a:rPr>
              <a:t>……</a:t>
            </a:r>
            <a:r>
              <a:rPr lang="zh-CN" altLang="en-US" sz="3000" b="1" dirty="0">
                <a:latin typeface="KaiTi" panose="02010609060101010101" pitchFamily="49" charset="-122"/>
                <a:ea typeface="KaiTi" panose="02010609060101010101" pitchFamily="49" charset="-122"/>
              </a:rPr>
              <a:t>”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但以理当年在国破家亡的乱世中一生信靠神、刚强得胜；日后神也在历世历代中兴起了许多如同云彩般的见证人。唯愿你我能有同样的心志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——</a:t>
            </a:r>
            <a:r>
              <a:rPr lang="en-US" altLang="zh-CN" sz="3000" dirty="0">
                <a:latin typeface="Times" pitchFamily="2" charset="0"/>
                <a:ea typeface="SimSun" panose="02010600030101010101" pitchFamily="2" charset="-122"/>
              </a:rPr>
              <a:t>Dare to be different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！（来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11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章；提后</a:t>
            </a:r>
            <a:r>
              <a:rPr lang="en-US" altLang="zh-CN" sz="3000" dirty="0">
                <a:latin typeface="SimSun" panose="02010600030101010101" pitchFamily="2" charset="-122"/>
                <a:ea typeface="SimSun" panose="02010600030101010101" pitchFamily="2" charset="-122"/>
              </a:rPr>
              <a:t>1:7</a:t>
            </a:r>
            <a:r>
              <a:rPr lang="zh-CN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） </a:t>
            </a:r>
            <a:endParaRPr lang="en-US" sz="3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4832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BF12DE-4968-B141-AAC2-AEB756CE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8493"/>
            <a:ext cx="10972800" cy="1041544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b="1" dirty="0">
                <a:latin typeface="SimSun" panose="02010600030101010101" pitchFamily="2" charset="-122"/>
                <a:ea typeface="SimSun" panose="02010600030101010101" pitchFamily="2" charset="-122"/>
              </a:rPr>
              <a:t>十二、大结局（</a:t>
            </a:r>
            <a:r>
              <a:rPr lang="en-US" altLang="zh-CN" sz="4800" b="1" dirty="0">
                <a:latin typeface="SimSun" panose="02010600030101010101" pitchFamily="2" charset="-122"/>
                <a:ea typeface="SimSun" panose="02010600030101010101" pitchFamily="2" charset="-122"/>
              </a:rPr>
              <a:t>12</a:t>
            </a:r>
            <a:r>
              <a:rPr lang="zh-CN" altLang="en-US" sz="48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sz="4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4F6B308B-C889-114E-92CD-5294A372A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717" y="1417638"/>
            <a:ext cx="9170555" cy="539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25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59" name="Line 35">
            <a:extLst>
              <a:ext uri="{FF2B5EF4-FFF2-40B4-BE49-F238E27FC236}">
                <a16:creationId xmlns:a16="http://schemas.microsoft.com/office/drawing/2014/main" id="{650756C8-D581-934B-B177-2C4BED903877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849813" y="2259014"/>
            <a:ext cx="26463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7" name="Line 27">
            <a:extLst>
              <a:ext uri="{FF2B5EF4-FFF2-40B4-BE49-F238E27FC236}">
                <a16:creationId xmlns:a16="http://schemas.microsoft.com/office/drawing/2014/main" id="{8DF57BDF-85F8-8E4F-83DE-486D51D236B6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833939" y="1922463"/>
            <a:ext cx="3175" cy="193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8" name="Text Box 4">
            <a:extLst>
              <a:ext uri="{FF2B5EF4-FFF2-40B4-BE49-F238E27FC236}">
                <a16:creationId xmlns:a16="http://schemas.microsoft.com/office/drawing/2014/main" id="{E502CC8E-1658-924B-AACB-F4F90A0C11C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99138" y="2082801"/>
            <a:ext cx="92204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ea typeface="SimHei" panose="02010609060101010101" pitchFamily="49" charset="-122"/>
              </a:rPr>
              <a:t>1260</a:t>
            </a:r>
            <a:r>
              <a:rPr lang="zh-CN" altLang="en-US" dirty="0">
                <a:ea typeface="SimHei" panose="02010609060101010101" pitchFamily="49" charset="-122"/>
              </a:rPr>
              <a:t>天</a:t>
            </a:r>
            <a:endParaRPr lang="zh-TW" altLang="en-US" dirty="0">
              <a:ea typeface="SimHei" panose="02010609060101010101" pitchFamily="49" charset="-122"/>
            </a:endParaRPr>
          </a:p>
        </p:txBody>
      </p:sp>
      <p:sp>
        <p:nvSpPr>
          <p:cNvPr id="77829" name="Line 5">
            <a:extLst>
              <a:ext uri="{FF2B5EF4-FFF2-40B4-BE49-F238E27FC236}">
                <a16:creationId xmlns:a16="http://schemas.microsoft.com/office/drawing/2014/main" id="{67146E77-6D35-224A-99FE-2B9CD63C6908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8407401" y="1919288"/>
            <a:ext cx="4763" cy="1314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0" name="Line 6">
            <a:extLst>
              <a:ext uri="{FF2B5EF4-FFF2-40B4-BE49-F238E27FC236}">
                <a16:creationId xmlns:a16="http://schemas.microsoft.com/office/drawing/2014/main" id="{9A37979A-4C42-5B4F-92BC-640128644FF0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4846638" y="3028950"/>
            <a:ext cx="3548062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1" name="Text Box 7">
            <a:extLst>
              <a:ext uri="{FF2B5EF4-FFF2-40B4-BE49-F238E27FC236}">
                <a16:creationId xmlns:a16="http://schemas.microsoft.com/office/drawing/2014/main" id="{B39D60B8-DA72-974F-A13F-C59416DD73C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99138" y="2859088"/>
            <a:ext cx="92204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a typeface="SimHei" panose="02010609060101010101" pitchFamily="49" charset="-122"/>
              </a:rPr>
              <a:t>1335</a:t>
            </a:r>
            <a:r>
              <a:rPr lang="zh-CN" altLang="en-US" dirty="0">
                <a:solidFill>
                  <a:srgbClr val="FF0000"/>
                </a:solidFill>
                <a:ea typeface="SimHei" panose="02010609060101010101" pitchFamily="49" charset="-122"/>
              </a:rPr>
              <a:t>日</a:t>
            </a:r>
            <a:endParaRPr lang="zh-TW" altLang="en-US" dirty="0">
              <a:solidFill>
                <a:srgbClr val="FF0000"/>
              </a:solidFill>
              <a:ea typeface="SimHei" panose="02010609060101010101" pitchFamily="49" charset="-122"/>
            </a:endParaRPr>
          </a:p>
        </p:txBody>
      </p:sp>
      <p:sp>
        <p:nvSpPr>
          <p:cNvPr id="77832" name="Rectangle 8" descr="Stationery">
            <a:extLst>
              <a:ext uri="{FF2B5EF4-FFF2-40B4-BE49-F238E27FC236}">
                <a16:creationId xmlns:a16="http://schemas.microsoft.com/office/drawing/2014/main" id="{82487A0A-68D8-1440-845C-F07EDA6001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99351" y="1293814"/>
            <a:ext cx="398463" cy="6238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SimHei" panose="02010609060101010101" pitchFamily="49" charset="-122"/>
            </a:endParaRPr>
          </a:p>
        </p:txBody>
      </p:sp>
      <p:sp>
        <p:nvSpPr>
          <p:cNvPr id="77833" name="Rectangle 9" descr="Pink tissue paper">
            <a:extLst>
              <a:ext uri="{FF2B5EF4-FFF2-40B4-BE49-F238E27FC236}">
                <a16:creationId xmlns:a16="http://schemas.microsoft.com/office/drawing/2014/main" id="{68325F40-D568-C24E-99E7-01412AC39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97814" y="1293814"/>
            <a:ext cx="517525" cy="6318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SimHei" panose="02010609060101010101" pitchFamily="49" charset="-122"/>
            </a:endParaRPr>
          </a:p>
        </p:txBody>
      </p:sp>
      <p:sp>
        <p:nvSpPr>
          <p:cNvPr id="77834" name="Rectangle 3" descr="Bouquet">
            <a:extLst>
              <a:ext uri="{FF2B5EF4-FFF2-40B4-BE49-F238E27FC236}">
                <a16:creationId xmlns:a16="http://schemas.microsoft.com/office/drawing/2014/main" id="{110CAB66-5539-FF45-884F-5BCDBAE7F7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5514" y="1298576"/>
            <a:ext cx="5303837" cy="62706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kumimoji="1" lang="zh-TW" altLang="en-US">
              <a:ea typeface="SimHei" panose="02010609060101010101" pitchFamily="49" charset="-122"/>
            </a:endParaRPr>
          </a:p>
        </p:txBody>
      </p:sp>
      <p:sp>
        <p:nvSpPr>
          <p:cNvPr id="77835" name="Line 14" descr="Bouquet">
            <a:extLst>
              <a:ext uri="{FF2B5EF4-FFF2-40B4-BE49-F238E27FC236}">
                <a16:creationId xmlns:a16="http://schemas.microsoft.com/office/drawing/2014/main" id="{89EA2B16-5432-E14F-BB1B-E01F65118D26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190750" y="1200151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7836" name="Line 23" descr="Bouquet">
            <a:extLst>
              <a:ext uri="{FF2B5EF4-FFF2-40B4-BE49-F238E27FC236}">
                <a16:creationId xmlns:a16="http://schemas.microsoft.com/office/drawing/2014/main" id="{A34255B8-7CB4-CA4F-9353-DF4FC1E1C5E6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195514" y="1581150"/>
            <a:ext cx="5303837" cy="79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7837" name="Rectangle 13" descr="Bouquet">
            <a:extLst>
              <a:ext uri="{FF2B5EF4-FFF2-40B4-BE49-F238E27FC236}">
                <a16:creationId xmlns:a16="http://schemas.microsoft.com/office/drawing/2014/main" id="{152CB66B-AC0A-FD43-A1A0-F0C6EE427A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65613" y="1397000"/>
            <a:ext cx="1155700" cy="2095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SimHei" panose="02010609060101010101" pitchFamily="49" charset="-122"/>
            </a:endParaRPr>
          </a:p>
        </p:txBody>
      </p:sp>
      <p:sp>
        <p:nvSpPr>
          <p:cNvPr id="77838" name="Rectangle 14" descr="Wide upward diagonal">
            <a:extLst>
              <a:ext uri="{FF2B5EF4-FFF2-40B4-BE49-F238E27FC236}">
                <a16:creationId xmlns:a16="http://schemas.microsoft.com/office/drawing/2014/main" id="{F4FA9F53-4968-914D-A1FD-CDEAB052E7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37114" y="1298576"/>
            <a:ext cx="2662237" cy="61912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SimHei" panose="02010609060101010101" pitchFamily="49" charset="-122"/>
            </a:endParaRPr>
          </a:p>
        </p:txBody>
      </p:sp>
      <p:sp>
        <p:nvSpPr>
          <p:cNvPr id="77839" name="Line 15" descr="Bouquet">
            <a:extLst>
              <a:ext uri="{FF2B5EF4-FFF2-40B4-BE49-F238E27FC236}">
                <a16:creationId xmlns:a16="http://schemas.microsoft.com/office/drawing/2014/main" id="{6D17D721-383F-DC4D-B95E-694BE988593F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8412163" y="1198563"/>
            <a:ext cx="0" cy="7223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7840" name="Line 15" descr="Bouquet">
            <a:extLst>
              <a:ext uri="{FF2B5EF4-FFF2-40B4-BE49-F238E27FC236}">
                <a16:creationId xmlns:a16="http://schemas.microsoft.com/office/drawing/2014/main" id="{A784ECEA-9922-7147-B3D9-4AE0D00768D8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499350" y="1200151"/>
            <a:ext cx="0" cy="7223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7841" name="Line 8">
            <a:extLst>
              <a:ext uri="{FF2B5EF4-FFF2-40B4-BE49-F238E27FC236}">
                <a16:creationId xmlns:a16="http://schemas.microsoft.com/office/drawing/2014/main" id="{3EC4A297-24F7-F14D-9A1D-0D570D30169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947069" y="1917701"/>
            <a:ext cx="8442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2" name="Text Box 24" descr="Bouquet">
            <a:extLst>
              <a:ext uri="{FF2B5EF4-FFF2-40B4-BE49-F238E27FC236}">
                <a16:creationId xmlns:a16="http://schemas.microsoft.com/office/drawing/2014/main" id="{E6509A21-3205-CA43-B570-45CD23D0700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86250" y="1395413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kumimoji="1" lang="zh-TW" altLang="en-US" dirty="0">
                <a:solidFill>
                  <a:srgbClr val="FF0000"/>
                </a:solidFill>
                <a:ea typeface="SimHei" panose="02010609060101010101" pitchFamily="49" charset="-122"/>
              </a:rPr>
              <a:t>最后一七</a:t>
            </a:r>
          </a:p>
        </p:txBody>
      </p:sp>
      <p:sp>
        <p:nvSpPr>
          <p:cNvPr id="77843" name="Line 15" descr="Stationery">
            <a:extLst>
              <a:ext uri="{FF2B5EF4-FFF2-40B4-BE49-F238E27FC236}">
                <a16:creationId xmlns:a16="http://schemas.microsoft.com/office/drawing/2014/main" id="{B17B45E4-3639-C144-BF83-FCA9A3117C46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900988" y="1200151"/>
            <a:ext cx="0" cy="7223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7847" name="Text Box 23">
            <a:extLst>
              <a:ext uri="{FF2B5EF4-FFF2-40B4-BE49-F238E27FC236}">
                <a16:creationId xmlns:a16="http://schemas.microsoft.com/office/drawing/2014/main" id="{F4272F93-ED59-504C-9F52-FBCEE80D06B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99138" y="3252788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TW" altLang="en-US" dirty="0">
              <a:solidFill>
                <a:srgbClr val="FF0000"/>
              </a:solidFill>
              <a:ea typeface="SimHei" panose="02010609060101010101" pitchFamily="49" charset="-122"/>
            </a:endParaRPr>
          </a:p>
        </p:txBody>
      </p:sp>
      <p:sp>
        <p:nvSpPr>
          <p:cNvPr id="77848" name="Text Box 30">
            <a:extLst>
              <a:ext uri="{FF2B5EF4-FFF2-40B4-BE49-F238E27FC236}">
                <a16:creationId xmlns:a16="http://schemas.microsoft.com/office/drawing/2014/main" id="{80784E30-605D-EC43-88F6-945A9D171D5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83909" y="3692525"/>
            <a:ext cx="1107996" cy="3917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zh-TW" altLang="en-US" dirty="0">
                <a:ea typeface="SimHei" panose="02010609060101010101" pitchFamily="49" charset="-122"/>
              </a:rPr>
              <a:t>一七之半</a:t>
            </a:r>
          </a:p>
        </p:txBody>
      </p:sp>
      <p:sp>
        <p:nvSpPr>
          <p:cNvPr id="77849" name="Line 25">
            <a:extLst>
              <a:ext uri="{FF2B5EF4-FFF2-40B4-BE49-F238E27FC236}">
                <a16:creationId xmlns:a16="http://schemas.microsoft.com/office/drawing/2014/main" id="{D1A3B82B-8C45-D842-8AC0-55DBEA07A3E3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499350" y="1925638"/>
            <a:ext cx="0" cy="552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0" name="Line 26">
            <a:extLst>
              <a:ext uri="{FF2B5EF4-FFF2-40B4-BE49-F238E27FC236}">
                <a16:creationId xmlns:a16="http://schemas.microsoft.com/office/drawing/2014/main" id="{80E053FF-26C5-004A-A220-961996DE9064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904163" y="1925639"/>
            <a:ext cx="0" cy="987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2" name="Line 28">
            <a:extLst>
              <a:ext uri="{FF2B5EF4-FFF2-40B4-BE49-F238E27FC236}">
                <a16:creationId xmlns:a16="http://schemas.microsoft.com/office/drawing/2014/main" id="{F57A8221-B010-A54F-BBB4-458C74A245A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829176" y="2640014"/>
            <a:ext cx="30892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3" name="Text Box 29">
            <a:extLst>
              <a:ext uri="{FF2B5EF4-FFF2-40B4-BE49-F238E27FC236}">
                <a16:creationId xmlns:a16="http://schemas.microsoft.com/office/drawing/2014/main" id="{73813089-3759-D44F-8A6F-11814EDDAD3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99138" y="2463801"/>
            <a:ext cx="92204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a typeface="SimHei" panose="02010609060101010101" pitchFamily="49" charset="-122"/>
              </a:rPr>
              <a:t>1290</a:t>
            </a:r>
            <a:r>
              <a:rPr lang="zh-CN" altLang="en-US" dirty="0">
                <a:solidFill>
                  <a:srgbClr val="FF0000"/>
                </a:solidFill>
                <a:ea typeface="SimHei" panose="02010609060101010101" pitchFamily="49" charset="-122"/>
              </a:rPr>
              <a:t>日</a:t>
            </a:r>
            <a:endParaRPr lang="zh-TW" altLang="en-US" dirty="0">
              <a:solidFill>
                <a:srgbClr val="FF0000"/>
              </a:solidFill>
              <a:ea typeface="SimHei" panose="02010609060101010101" pitchFamily="49" charset="-122"/>
            </a:endParaRPr>
          </a:p>
        </p:txBody>
      </p:sp>
      <p:sp>
        <p:nvSpPr>
          <p:cNvPr id="77856" name="Text Box 32">
            <a:extLst>
              <a:ext uri="{FF2B5EF4-FFF2-40B4-BE49-F238E27FC236}">
                <a16:creationId xmlns:a16="http://schemas.microsoft.com/office/drawing/2014/main" id="{60A7AD53-B89A-524F-8052-9BBE3EBDF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491" y="4186238"/>
            <a:ext cx="10404764" cy="216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16038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383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60613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178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750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322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8941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从除掉常献的燔祭，并设立那行毁坏可憎之物的时候，必有</a:t>
            </a:r>
            <a:r>
              <a:rPr lang="zh-CN" altLang="en-US" sz="20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一千二百九十日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。等到</a:t>
            </a:r>
            <a:r>
              <a:rPr lang="zh-CN" altLang="en-US" sz="20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一千三百三十五日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的，那人便为有福。</a:t>
            </a:r>
            <a:r>
              <a:rPr lang="en-US" altLang="zh-CN" sz="2000" dirty="0">
                <a:latin typeface="SimHei" panose="02010609060101010101" pitchFamily="49" charset="-122"/>
                <a:ea typeface="SimHei" panose="02010609060101010101" pitchFamily="49" charset="-122"/>
              </a:rPr>
              <a:t>(12:11-12)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我要使我那两个见证人，穿着毛衣，传道一千二百六十天。</a:t>
            </a:r>
            <a:r>
              <a:rPr lang="en-US" altLang="zh-CN" sz="2000" dirty="0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启</a:t>
            </a:r>
            <a:r>
              <a:rPr lang="en-US" altLang="zh-CN" sz="2000" dirty="0">
                <a:latin typeface="SimHei" panose="02010609060101010101" pitchFamily="49" charset="-122"/>
                <a:ea typeface="SimHei" panose="02010609060101010101" pitchFamily="49" charset="-122"/>
              </a:rPr>
              <a:t>11:3)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妇人就逃到旷野，在那里有神给她预备的地方，使她被养活一千二百六十天。</a:t>
            </a:r>
            <a:r>
              <a:rPr lang="en-US" altLang="zh-CN" sz="2000" dirty="0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启</a:t>
            </a:r>
            <a:r>
              <a:rPr lang="en-US" altLang="zh-CN" sz="2000" dirty="0">
                <a:latin typeface="SimHei" panose="02010609060101010101" pitchFamily="49" charset="-122"/>
                <a:ea typeface="SimHei" panose="02010609060101010101" pitchFamily="49" charset="-122"/>
              </a:rPr>
              <a:t>12:6)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en-US" altLang="zh-CN" sz="2000" dirty="0">
                <a:latin typeface="SimHei" panose="02010609060101010101" pitchFamily="49" charset="-122"/>
                <a:ea typeface="SimHei" panose="02010609060101010101" pitchFamily="49" charset="-122"/>
              </a:rPr>
              <a:t>……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她在那里被养活一载、二载、半载。</a:t>
            </a:r>
            <a:r>
              <a:rPr lang="en-US" altLang="zh-CN" sz="2000" dirty="0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CN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启</a:t>
            </a:r>
            <a:r>
              <a:rPr lang="en-US" altLang="zh-CN" sz="2000" dirty="0">
                <a:latin typeface="SimHei" panose="02010609060101010101" pitchFamily="49" charset="-122"/>
                <a:ea typeface="SimHei" panose="02010609060101010101" pitchFamily="49" charset="-122"/>
              </a:rPr>
              <a:t>12:14b)</a:t>
            </a:r>
          </a:p>
        </p:txBody>
      </p:sp>
      <p:sp>
        <p:nvSpPr>
          <p:cNvPr id="77860" name="AutoShape 36">
            <a:extLst>
              <a:ext uri="{FF2B5EF4-FFF2-40B4-BE49-F238E27FC236}">
                <a16:creationId xmlns:a16="http://schemas.microsoft.com/office/drawing/2014/main" id="{182C05A8-13E9-434C-A06B-F4C408BBA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8" y="152400"/>
            <a:ext cx="2570162" cy="914400"/>
          </a:xfrm>
          <a:prstGeom prst="wedgeRectCallout">
            <a:avLst>
              <a:gd name="adj1" fmla="val -21648"/>
              <a:gd name="adj2" fmla="val 75347"/>
            </a:avLst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SimHei" panose="02010609060101010101" pitchFamily="49" charset="-122"/>
              </a:rPr>
              <a:t>除掉常献的燔祭，设立那行毁坏可憎之物</a:t>
            </a:r>
            <a:endParaRPr lang="zh-TW" altLang="en-US" sz="2000" dirty="0">
              <a:solidFill>
                <a:schemeClr val="bg1"/>
              </a:solidFill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916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70" name="Line 34">
            <a:extLst>
              <a:ext uri="{FF2B5EF4-FFF2-40B4-BE49-F238E27FC236}">
                <a16:creationId xmlns:a16="http://schemas.microsoft.com/office/drawing/2014/main" id="{D0C1B656-81B8-824B-86E0-C686A5682AD2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4849813" y="3028950"/>
            <a:ext cx="3554412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9" name="Line 33">
            <a:extLst>
              <a:ext uri="{FF2B5EF4-FFF2-40B4-BE49-F238E27FC236}">
                <a16:creationId xmlns:a16="http://schemas.microsoft.com/office/drawing/2014/main" id="{5C3680F7-3B35-654E-B781-92CD450E41A4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849814" y="2640014"/>
            <a:ext cx="30495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8" name="Line 32">
            <a:extLst>
              <a:ext uri="{FF2B5EF4-FFF2-40B4-BE49-F238E27FC236}">
                <a16:creationId xmlns:a16="http://schemas.microsoft.com/office/drawing/2014/main" id="{A81526AA-F8C3-1341-A1EF-985125853C77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849813" y="2259014"/>
            <a:ext cx="26463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39" name="Line 27">
            <a:extLst>
              <a:ext uri="{FF2B5EF4-FFF2-40B4-BE49-F238E27FC236}">
                <a16:creationId xmlns:a16="http://schemas.microsoft.com/office/drawing/2014/main" id="{2D38260B-AA79-A249-B965-35325EFB2D78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833939" y="1922463"/>
            <a:ext cx="3175" cy="193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0" name="Text Box 4">
            <a:extLst>
              <a:ext uri="{FF2B5EF4-FFF2-40B4-BE49-F238E27FC236}">
                <a16:creationId xmlns:a16="http://schemas.microsoft.com/office/drawing/2014/main" id="{0D7BEAEE-F4C1-0C4B-933B-96EB4B410C2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99138" y="2082801"/>
            <a:ext cx="920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>
                <a:ea typeface="SimHei" panose="02010609060101010101" pitchFamily="49" charset="-122"/>
              </a:rPr>
              <a:t>1260</a:t>
            </a:r>
            <a:r>
              <a:rPr lang="zh-TW" altLang="en-US">
                <a:ea typeface="SimHei" panose="02010609060101010101" pitchFamily="49" charset="-122"/>
              </a:rPr>
              <a:t>天</a:t>
            </a:r>
          </a:p>
        </p:txBody>
      </p:sp>
      <p:sp>
        <p:nvSpPr>
          <p:cNvPr id="65541" name="Line 5">
            <a:extLst>
              <a:ext uri="{FF2B5EF4-FFF2-40B4-BE49-F238E27FC236}">
                <a16:creationId xmlns:a16="http://schemas.microsoft.com/office/drawing/2014/main" id="{04A5D3DD-1448-BC40-8648-F31A47063635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8407401" y="1919288"/>
            <a:ext cx="4763" cy="1314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Text Box 7">
            <a:extLst>
              <a:ext uri="{FF2B5EF4-FFF2-40B4-BE49-F238E27FC236}">
                <a16:creationId xmlns:a16="http://schemas.microsoft.com/office/drawing/2014/main" id="{13C84689-457A-6E46-A869-8B9514B4B57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99138" y="2859088"/>
            <a:ext cx="92204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a typeface="SimHei" panose="02010609060101010101" pitchFamily="49" charset="-122"/>
              </a:rPr>
              <a:t>1335</a:t>
            </a:r>
            <a:r>
              <a:rPr lang="zh-CN" altLang="en-US" dirty="0">
                <a:solidFill>
                  <a:srgbClr val="FF0000"/>
                </a:solidFill>
                <a:ea typeface="SimHei" panose="02010609060101010101" pitchFamily="49" charset="-122"/>
              </a:rPr>
              <a:t>日</a:t>
            </a:r>
            <a:endParaRPr lang="zh-TW" altLang="en-US" dirty="0">
              <a:solidFill>
                <a:srgbClr val="FF0000"/>
              </a:solidFill>
              <a:ea typeface="SimHei" panose="02010609060101010101" pitchFamily="49" charset="-122"/>
            </a:endParaRPr>
          </a:p>
        </p:txBody>
      </p:sp>
      <p:sp>
        <p:nvSpPr>
          <p:cNvPr id="65544" name="Rectangle 8" descr="Stationery">
            <a:extLst>
              <a:ext uri="{FF2B5EF4-FFF2-40B4-BE49-F238E27FC236}">
                <a16:creationId xmlns:a16="http://schemas.microsoft.com/office/drawing/2014/main" id="{8F9FF18B-2D72-5844-988A-69D7D5CEC1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99351" y="1293814"/>
            <a:ext cx="398463" cy="6238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SimHei" panose="02010609060101010101" pitchFamily="49" charset="-122"/>
            </a:endParaRPr>
          </a:p>
        </p:txBody>
      </p:sp>
      <p:sp>
        <p:nvSpPr>
          <p:cNvPr id="65545" name="Rectangle 9" descr="Pink tissue paper">
            <a:extLst>
              <a:ext uri="{FF2B5EF4-FFF2-40B4-BE49-F238E27FC236}">
                <a16:creationId xmlns:a16="http://schemas.microsoft.com/office/drawing/2014/main" id="{3E1E8232-3C2E-CE4B-BA3D-6A778441D4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97814" y="1293814"/>
            <a:ext cx="517525" cy="6318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SimHei" panose="02010609060101010101" pitchFamily="49" charset="-122"/>
            </a:endParaRPr>
          </a:p>
        </p:txBody>
      </p:sp>
      <p:sp>
        <p:nvSpPr>
          <p:cNvPr id="65546" name="Rectangle 3" descr="Bouquet">
            <a:extLst>
              <a:ext uri="{FF2B5EF4-FFF2-40B4-BE49-F238E27FC236}">
                <a16:creationId xmlns:a16="http://schemas.microsoft.com/office/drawing/2014/main" id="{9E540BB6-EA1A-784D-BD4E-BA30A1E43A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5514" y="1298576"/>
            <a:ext cx="5303837" cy="62706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kumimoji="1" lang="zh-TW" altLang="en-US">
              <a:ea typeface="SimHei" panose="02010609060101010101" pitchFamily="49" charset="-122"/>
            </a:endParaRPr>
          </a:p>
        </p:txBody>
      </p:sp>
      <p:sp>
        <p:nvSpPr>
          <p:cNvPr id="65547" name="Line 14" descr="Bouquet">
            <a:extLst>
              <a:ext uri="{FF2B5EF4-FFF2-40B4-BE49-F238E27FC236}">
                <a16:creationId xmlns:a16="http://schemas.microsoft.com/office/drawing/2014/main" id="{CCA930B5-32C4-1847-8C89-282DC9721967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190750" y="1200151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48" name="Line 23" descr="Bouquet">
            <a:extLst>
              <a:ext uri="{FF2B5EF4-FFF2-40B4-BE49-F238E27FC236}">
                <a16:creationId xmlns:a16="http://schemas.microsoft.com/office/drawing/2014/main" id="{C5796A6F-9975-CB4F-B86F-5206EA6FE673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195514" y="1581150"/>
            <a:ext cx="5303837" cy="79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49" name="Rectangle 13" descr="Bouquet">
            <a:extLst>
              <a:ext uri="{FF2B5EF4-FFF2-40B4-BE49-F238E27FC236}">
                <a16:creationId xmlns:a16="http://schemas.microsoft.com/office/drawing/2014/main" id="{121EC5A9-E98B-8A43-8CC0-7D467B60C1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65613" y="1397000"/>
            <a:ext cx="1155700" cy="2095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SimHei" panose="02010609060101010101" pitchFamily="49" charset="-122"/>
            </a:endParaRPr>
          </a:p>
        </p:txBody>
      </p:sp>
      <p:sp>
        <p:nvSpPr>
          <p:cNvPr id="65550" name="Rectangle 14" descr="Wide upward diagonal">
            <a:extLst>
              <a:ext uri="{FF2B5EF4-FFF2-40B4-BE49-F238E27FC236}">
                <a16:creationId xmlns:a16="http://schemas.microsoft.com/office/drawing/2014/main" id="{6CA3A9A4-B7F6-8D40-B684-D06FB390D0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37114" y="1298576"/>
            <a:ext cx="2662237" cy="61912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en-US">
              <a:ea typeface="SimHei" panose="02010609060101010101" pitchFamily="49" charset="-122"/>
            </a:endParaRPr>
          </a:p>
        </p:txBody>
      </p:sp>
      <p:sp>
        <p:nvSpPr>
          <p:cNvPr id="65551" name="Line 15" descr="Bouquet">
            <a:extLst>
              <a:ext uri="{FF2B5EF4-FFF2-40B4-BE49-F238E27FC236}">
                <a16:creationId xmlns:a16="http://schemas.microsoft.com/office/drawing/2014/main" id="{D6E364BC-0F03-A442-ACAE-B7DA39666D8A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8412163" y="1198563"/>
            <a:ext cx="0" cy="7223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52" name="Line 15" descr="Bouquet">
            <a:extLst>
              <a:ext uri="{FF2B5EF4-FFF2-40B4-BE49-F238E27FC236}">
                <a16:creationId xmlns:a16="http://schemas.microsoft.com/office/drawing/2014/main" id="{AF7C42F2-31D6-1842-838F-4EAA0C2703C1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499350" y="1200151"/>
            <a:ext cx="0" cy="7223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53" name="Line 8">
            <a:extLst>
              <a:ext uri="{FF2B5EF4-FFF2-40B4-BE49-F238E27FC236}">
                <a16:creationId xmlns:a16="http://schemas.microsoft.com/office/drawing/2014/main" id="{B4D1996D-538F-0143-91A5-4443B267F32F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874839" y="1925638"/>
            <a:ext cx="8442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4" name="Text Box 24" descr="Bouquet">
            <a:extLst>
              <a:ext uri="{FF2B5EF4-FFF2-40B4-BE49-F238E27FC236}">
                <a16:creationId xmlns:a16="http://schemas.microsoft.com/office/drawing/2014/main" id="{F1E78BB3-CA43-FC45-BB79-3AC31C91E11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86250" y="1395413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kumimoji="1" lang="zh-TW" altLang="en-US">
                <a:solidFill>
                  <a:srgbClr val="FF0000"/>
                </a:solidFill>
                <a:ea typeface="SimHei" panose="02010609060101010101" pitchFamily="49" charset="-122"/>
              </a:rPr>
              <a:t>最后一七</a:t>
            </a:r>
          </a:p>
        </p:txBody>
      </p:sp>
      <p:sp>
        <p:nvSpPr>
          <p:cNvPr id="65555" name="Line 15" descr="Stationery">
            <a:extLst>
              <a:ext uri="{FF2B5EF4-FFF2-40B4-BE49-F238E27FC236}">
                <a16:creationId xmlns:a16="http://schemas.microsoft.com/office/drawing/2014/main" id="{351597AB-CF79-A345-9946-53D499A9A543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900988" y="1200151"/>
            <a:ext cx="0" cy="7223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557" name="Line 21">
            <a:extLst>
              <a:ext uri="{FF2B5EF4-FFF2-40B4-BE49-F238E27FC236}">
                <a16:creationId xmlns:a16="http://schemas.microsoft.com/office/drawing/2014/main" id="{0DD8011A-2F1F-6B42-A224-EFE73F7E932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499350" y="1925638"/>
            <a:ext cx="0" cy="552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58" name="Line 22">
            <a:extLst>
              <a:ext uri="{FF2B5EF4-FFF2-40B4-BE49-F238E27FC236}">
                <a16:creationId xmlns:a16="http://schemas.microsoft.com/office/drawing/2014/main" id="{456E50F8-6398-6543-8306-4B9FE0197D7F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904163" y="1925639"/>
            <a:ext cx="0" cy="987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61" name="Text Box 25">
            <a:extLst>
              <a:ext uri="{FF2B5EF4-FFF2-40B4-BE49-F238E27FC236}">
                <a16:creationId xmlns:a16="http://schemas.microsoft.com/office/drawing/2014/main" id="{94746556-CD58-F249-8A8A-1DABCDCFFE6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99138" y="2463801"/>
            <a:ext cx="92204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a typeface="SimHei" panose="02010609060101010101" pitchFamily="49" charset="-122"/>
              </a:rPr>
              <a:t>1290</a:t>
            </a:r>
            <a:r>
              <a:rPr lang="zh-CN" altLang="en-US" dirty="0">
                <a:solidFill>
                  <a:srgbClr val="FF0000"/>
                </a:solidFill>
                <a:ea typeface="SimHei" panose="02010609060101010101" pitchFamily="49" charset="-122"/>
              </a:rPr>
              <a:t>日</a:t>
            </a:r>
            <a:endParaRPr lang="zh-TW" altLang="en-US" dirty="0">
              <a:solidFill>
                <a:srgbClr val="FF0000"/>
              </a:solidFill>
              <a:ea typeface="SimHei" panose="02010609060101010101" pitchFamily="49" charset="-122"/>
            </a:endParaRPr>
          </a:p>
        </p:txBody>
      </p:sp>
      <p:sp>
        <p:nvSpPr>
          <p:cNvPr id="65562" name="AutoShape 26">
            <a:extLst>
              <a:ext uri="{FF2B5EF4-FFF2-40B4-BE49-F238E27FC236}">
                <a16:creationId xmlns:a16="http://schemas.microsoft.com/office/drawing/2014/main" id="{48776588-FC02-5343-99E9-772463783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800" y="152400"/>
            <a:ext cx="1219200" cy="914400"/>
          </a:xfrm>
          <a:prstGeom prst="wedgeRectCallout">
            <a:avLst>
              <a:gd name="adj1" fmla="val 31380"/>
              <a:gd name="adj2" fmla="val 65106"/>
            </a:avLst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chemeClr val="bg1"/>
                </a:solidFill>
                <a:ea typeface="SimHei" panose="02010609060101010101" pitchFamily="49" charset="-122"/>
              </a:rPr>
              <a:t>以色列人</a:t>
            </a:r>
          </a:p>
          <a:p>
            <a:pPr algn="ctr">
              <a:lnSpc>
                <a:spcPct val="120000"/>
              </a:lnSpc>
            </a:pPr>
            <a:r>
              <a:rPr lang="zh-TW" altLang="en-US" sz="2000" dirty="0">
                <a:solidFill>
                  <a:schemeClr val="bg1"/>
                </a:solidFill>
                <a:ea typeface="SimHei" panose="02010609060101010101" pitchFamily="49" charset="-122"/>
              </a:rPr>
              <a:t>全家得救</a:t>
            </a:r>
          </a:p>
        </p:txBody>
      </p:sp>
      <p:sp>
        <p:nvSpPr>
          <p:cNvPr id="65563" name="AutoShape 27">
            <a:extLst>
              <a:ext uri="{FF2B5EF4-FFF2-40B4-BE49-F238E27FC236}">
                <a16:creationId xmlns:a16="http://schemas.microsoft.com/office/drawing/2014/main" id="{3029B105-3DCF-AC49-B72A-C51C781F8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152400"/>
            <a:ext cx="1219200" cy="914400"/>
          </a:xfrm>
          <a:prstGeom prst="wedgeRectCallout">
            <a:avLst>
              <a:gd name="adj1" fmla="val -35157"/>
              <a:gd name="adj2" fmla="val 65454"/>
            </a:avLst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SimHei" panose="02010609060101010101" pitchFamily="49" charset="-122"/>
              </a:rPr>
              <a:t>基督降临</a:t>
            </a: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SimHei" panose="02010609060101010101" pitchFamily="49" charset="-122"/>
              </a:rPr>
              <a:t>在橄榄山</a:t>
            </a:r>
            <a:endParaRPr lang="zh-TW" altLang="en-US" sz="2000" dirty="0">
              <a:solidFill>
                <a:schemeClr val="bg1"/>
              </a:solidFill>
              <a:ea typeface="SimHei" panose="02010609060101010101" pitchFamily="49" charset="-122"/>
            </a:endParaRPr>
          </a:p>
        </p:txBody>
      </p:sp>
      <p:sp>
        <p:nvSpPr>
          <p:cNvPr id="65564" name="Text Box 30">
            <a:extLst>
              <a:ext uri="{FF2B5EF4-FFF2-40B4-BE49-F238E27FC236}">
                <a16:creationId xmlns:a16="http://schemas.microsoft.com/office/drawing/2014/main" id="{EB07D2C0-1865-9043-87D7-334E6743B86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251325" y="3276600"/>
            <a:ext cx="1195388" cy="1543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zh-TW" altLang="en-US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一七之半</a:t>
            </a:r>
          </a:p>
        </p:txBody>
      </p:sp>
      <p:sp>
        <p:nvSpPr>
          <p:cNvPr id="65565" name="Text Box 29">
            <a:extLst>
              <a:ext uri="{FF2B5EF4-FFF2-40B4-BE49-F238E27FC236}">
                <a16:creationId xmlns:a16="http://schemas.microsoft.com/office/drawing/2014/main" id="{F72E5898-C14B-8F4C-A8D9-2DA9D94B8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18" y="3810000"/>
            <a:ext cx="8280546" cy="232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81063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0335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925638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47925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9051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3623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8195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27672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Aft>
                <a:spcPct val="20000"/>
              </a:spcAft>
            </a:pPr>
            <a:r>
              <a:rPr lang="en-US" altLang="zh-CN" sz="24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1290</a:t>
            </a:r>
            <a:r>
              <a:rPr lang="zh-CN" altLang="en-US" sz="24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日：</a:t>
            </a:r>
            <a:r>
              <a:rPr lang="zh-CN" altLang="en-US" sz="2400" dirty="0">
                <a:latin typeface="SimHei" panose="02010609060101010101" pitchFamily="49" charset="-122"/>
                <a:ea typeface="SimHei" panose="02010609060101010101" pitchFamily="49" charset="-122"/>
              </a:rPr>
              <a:t>当是“以色列全家得救”的日子（亚</a:t>
            </a:r>
            <a:r>
              <a:rPr lang="en-US" altLang="zh-CN" sz="2400" dirty="0">
                <a:latin typeface="SimHei" panose="02010609060101010101" pitchFamily="49" charset="-122"/>
                <a:ea typeface="SimHei" panose="02010609060101010101" pitchFamily="49" charset="-122"/>
              </a:rPr>
              <a:t>12</a:t>
            </a:r>
            <a:r>
              <a:rPr lang="zh-CN" altLang="en-US" sz="2400" dirty="0">
                <a:latin typeface="SimHei" panose="02010609060101010101" pitchFamily="49" charset="-122"/>
                <a:ea typeface="SimHei" panose="02010609060101010101" pitchFamily="49" charset="-122"/>
              </a:rPr>
              <a:t>章；罗</a:t>
            </a:r>
            <a:r>
              <a:rPr lang="en-US" altLang="zh-CN" sz="2400" dirty="0">
                <a:latin typeface="SimHei" panose="02010609060101010101" pitchFamily="49" charset="-122"/>
                <a:ea typeface="SimHei" panose="02010609060101010101" pitchFamily="49" charset="-122"/>
              </a:rPr>
              <a:t>11:26</a:t>
            </a:r>
            <a:r>
              <a:rPr lang="zh-CN" altLang="en-US" sz="2400" dirty="0">
                <a:latin typeface="SimHei" panose="02010609060101010101" pitchFamily="49" charset="-122"/>
                <a:ea typeface="SimHei" panose="02010609060101010101" pitchFamily="49" charset="-122"/>
              </a:rPr>
              <a:t>）。</a:t>
            </a:r>
          </a:p>
          <a:p>
            <a:pPr>
              <a:lnSpc>
                <a:spcPct val="120000"/>
              </a:lnSpc>
              <a:spcAft>
                <a:spcPct val="20000"/>
              </a:spcAft>
            </a:pPr>
            <a:r>
              <a:rPr lang="en-US" altLang="zh-CN" sz="24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1335</a:t>
            </a:r>
            <a:r>
              <a:rPr lang="zh-CN" altLang="en-US" sz="2400" dirty="0">
                <a:solidFill>
                  <a:srgbClr val="FF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日：</a:t>
            </a:r>
            <a:r>
              <a:rPr lang="zh-CN" altLang="en-US" sz="2400" dirty="0">
                <a:latin typeface="SimHei" panose="02010609060101010101" pitchFamily="49" charset="-122"/>
                <a:ea typeface="SimHei" panose="02010609060101010101" pitchFamily="49" charset="-122"/>
              </a:rPr>
              <a:t>指主再来。那日，他的脚必站在耶路撒冷前面朝东的橄榄山上。这山必从中间分裂，自东至西成为极大的谷</a:t>
            </a:r>
            <a:r>
              <a:rPr lang="en-US" altLang="zh-CN" sz="2400" dirty="0">
                <a:latin typeface="SimHei" panose="02010609060101010101" pitchFamily="49" charset="-122"/>
                <a:ea typeface="SimHei" panose="02010609060101010101" pitchFamily="49" charset="-122"/>
              </a:rPr>
              <a:t>…</a:t>
            </a:r>
            <a:r>
              <a:rPr lang="zh-CN" altLang="en-US" sz="2400" dirty="0">
                <a:latin typeface="SimHei" panose="02010609060101010101" pitchFamily="49" charset="-122"/>
                <a:ea typeface="SimHei" panose="02010609060101010101" pitchFamily="49" charset="-122"/>
              </a:rPr>
              <a:t>耶和华我的神必降临，有一切圣者同来。</a:t>
            </a:r>
            <a:r>
              <a:rPr lang="en-US" altLang="zh-CN" sz="2400" dirty="0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CN" altLang="en-US" sz="2400" dirty="0">
                <a:latin typeface="SimHei" panose="02010609060101010101" pitchFamily="49" charset="-122"/>
                <a:ea typeface="SimHei" panose="02010609060101010101" pitchFamily="49" charset="-122"/>
              </a:rPr>
              <a:t>亚</a:t>
            </a:r>
            <a:r>
              <a:rPr lang="en-US" altLang="zh-CN" sz="2400" dirty="0">
                <a:latin typeface="SimHei" panose="02010609060101010101" pitchFamily="49" charset="-122"/>
                <a:ea typeface="SimHei" panose="02010609060101010101" pitchFamily="49" charset="-122"/>
              </a:rPr>
              <a:t>14:4-5)</a:t>
            </a:r>
            <a:endParaRPr lang="en-US" altLang="zh-TW" sz="24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5571" name="AutoShape 35">
            <a:extLst>
              <a:ext uri="{FF2B5EF4-FFF2-40B4-BE49-F238E27FC236}">
                <a16:creationId xmlns:a16="http://schemas.microsoft.com/office/drawing/2014/main" id="{B9603663-4E8E-3040-8D12-9FDA52AD6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794000"/>
            <a:ext cx="1219200" cy="914400"/>
          </a:xfrm>
          <a:prstGeom prst="wedgeRectCallout">
            <a:avLst>
              <a:gd name="adj1" fmla="val -27736"/>
              <a:gd name="adj2" fmla="val -144792"/>
            </a:avLst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SimHei" panose="02010609060101010101" pitchFamily="49" charset="-122"/>
              </a:rPr>
              <a:t>列国围攻</a:t>
            </a:r>
          </a:p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SimHei" panose="02010609060101010101" pitchFamily="49" charset="-122"/>
              </a:rPr>
              <a:t>耶路撒冷</a:t>
            </a:r>
            <a:endParaRPr lang="zh-TW" altLang="en-US" sz="2000" dirty="0">
              <a:solidFill>
                <a:schemeClr val="bg1"/>
              </a:solidFill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2935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4253-2075-884E-B874-9C019BF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5636"/>
            <a:ext cx="10972800" cy="855952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E9878-CEE3-EB44-9F30-84755E2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382" y="1399309"/>
            <a:ext cx="10834254" cy="487680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CN" sz="27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27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有大艰难</a:t>
            </a:r>
            <a:r>
              <a:rPr lang="en-US" altLang="zh-CN" sz="27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……</a:t>
            </a:r>
            <a:r>
              <a:rPr lang="zh-CN" altLang="en-US" sz="27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凡名录在册上的，必得拯救。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”主耶稣基督也提醒古往今来的门徒虽遭患难，祂必保守到底！（约</a:t>
            </a:r>
            <a:r>
              <a:rPr lang="en-US" altLang="zh-CN" sz="2700" dirty="0">
                <a:latin typeface="SimSun" panose="02010600030101010101" pitchFamily="2" charset="-122"/>
                <a:ea typeface="SimSun" panose="02010600030101010101" pitchFamily="2" charset="-122"/>
              </a:rPr>
              <a:t>16:33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） </a:t>
            </a:r>
            <a:endParaRPr lang="en-US" altLang="zh-CN" sz="27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27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27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但以理啊，你只管去</a:t>
            </a:r>
            <a:r>
              <a:rPr lang="en-US" altLang="zh-CN" sz="27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……</a:t>
            </a:r>
            <a:r>
              <a:rPr lang="zh-CN" altLang="en-US" sz="27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到了末期，你必起来，享受你的福分。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”但以理年少被掳巴比伦、暮年息劳于波斯，一生在外邦成为至高神的荣耀见证。今天教会及信徒依然在被掳的光景中，你我能得胜吗？怎样得胜？（来</a:t>
            </a:r>
            <a:r>
              <a:rPr lang="en-US" altLang="zh-CN" sz="2700" dirty="0">
                <a:latin typeface="SimSun" panose="02010600030101010101" pitchFamily="2" charset="-122"/>
                <a:ea typeface="SimSun" panose="02010600030101010101" pitchFamily="2" charset="-122"/>
              </a:rPr>
              <a:t>12:1-2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7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27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27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隐藏封闭，直到末时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”：因为“</a:t>
            </a:r>
            <a:r>
              <a:rPr lang="zh-CN" altLang="en-US" sz="27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隐秘的事是属耶和华我们神的；惟有明显的事是永远属我们和我们子孙的，好叫我们遵行这律法上的一切话。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”（申</a:t>
            </a:r>
            <a:r>
              <a:rPr lang="en-US" altLang="zh-CN" sz="2700" dirty="0">
                <a:latin typeface="SimSun" panose="02010600030101010101" pitchFamily="2" charset="-122"/>
                <a:ea typeface="SimSun" panose="02010600030101010101" pitchFamily="2" charset="-122"/>
              </a:rPr>
              <a:t>29:29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）。我们不必纠结于预言中的许多细节，但当“</a:t>
            </a:r>
            <a:r>
              <a:rPr lang="zh-CN" altLang="en-US" sz="2700" b="1" dirty="0">
                <a:latin typeface="SimSun" panose="02010600030101010101" pitchFamily="2" charset="-122"/>
                <a:ea typeface="SimSun" panose="02010600030101010101" pitchFamily="2" charset="-122"/>
              </a:rPr>
              <a:t>至死忠心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”，做“</a:t>
            </a:r>
            <a:r>
              <a:rPr lang="zh-CN" altLang="en-US" sz="2700" b="1" dirty="0">
                <a:latin typeface="SimSun" panose="02010600030101010101" pitchFamily="2" charset="-122"/>
                <a:ea typeface="SimSun" panose="02010600030101010101" pitchFamily="2" charset="-122"/>
              </a:rPr>
              <a:t>使多人归义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”的“</a:t>
            </a:r>
            <a:r>
              <a:rPr lang="zh-CN" altLang="en-US" sz="2700" b="1" dirty="0">
                <a:latin typeface="SimSun" panose="02010600030101010101" pitchFamily="2" charset="-122"/>
                <a:ea typeface="SimSun" panose="02010600030101010101" pitchFamily="2" charset="-122"/>
              </a:rPr>
              <a:t>智慧人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”！（</a:t>
            </a:r>
            <a:r>
              <a:rPr lang="en-US" altLang="zh-CN" sz="2700" dirty="0">
                <a:latin typeface="SimSun" panose="02010600030101010101" pitchFamily="2" charset="-122"/>
                <a:ea typeface="SimSun" panose="02010600030101010101" pitchFamily="2" charset="-122"/>
              </a:rPr>
              <a:t>12:3,10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；启</a:t>
            </a:r>
            <a:r>
              <a:rPr lang="en-US" altLang="zh-CN" sz="2700" dirty="0">
                <a:latin typeface="SimSun" panose="02010600030101010101" pitchFamily="2" charset="-122"/>
                <a:ea typeface="SimSun" panose="02010600030101010101" pitchFamily="2" charset="-122"/>
              </a:rPr>
              <a:t>2:10</a:t>
            </a:r>
            <a:r>
              <a:rPr lang="zh-CN" altLang="en-US" sz="27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sz="27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4723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1D89-AC96-3B42-A8E6-EA866510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565" y="624109"/>
            <a:ext cx="9939048" cy="102458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Quiz QR Code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637D8C-CDE3-5E4A-AB48-674C27B57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1891" y="1776715"/>
            <a:ext cx="4456367" cy="4527103"/>
          </a:xfrm>
        </p:spPr>
      </p:pic>
    </p:spTree>
    <p:extLst>
      <p:ext uri="{BB962C8B-B14F-4D97-AF65-F5344CB8AC3E}">
        <p14:creationId xmlns:p14="http://schemas.microsoft.com/office/powerpoint/2010/main" val="5860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91B3-45AA-8A42-A89D-691A695B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374074"/>
            <a:ext cx="9828212" cy="872836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另一大纲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00075-4BC9-6247-A46C-832D106C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1246910"/>
            <a:ext cx="9828211" cy="52785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en-US" sz="2600" b="1" dirty="0"/>
              <a:t>一、</a:t>
            </a:r>
            <a:r>
              <a:rPr lang="en-US" altLang="zh-CN" sz="2600" b="1" dirty="0"/>
              <a:t> </a:t>
            </a:r>
            <a:r>
              <a:rPr lang="zh-CN" altLang="en-US" sz="2600" b="1" dirty="0"/>
              <a:t>但以理与三友的见证（</a:t>
            </a:r>
            <a:r>
              <a:rPr lang="en-US" altLang="zh-CN" sz="2600" b="1" dirty="0"/>
              <a:t>1-6</a:t>
            </a:r>
            <a:r>
              <a:rPr lang="zh-CN" altLang="en-US" sz="2600" b="1" dirty="0"/>
              <a:t>章）</a:t>
            </a:r>
          </a:p>
          <a:p>
            <a:pPr marL="0" indent="0">
              <a:buNone/>
            </a:pPr>
            <a:r>
              <a:rPr lang="zh-CN" altLang="en-US" sz="2400" dirty="0"/>
              <a:t>   １</a:t>
            </a:r>
            <a:r>
              <a:rPr lang="en-US" altLang="zh-CN" sz="2400" dirty="0"/>
              <a:t>. </a:t>
            </a:r>
            <a:r>
              <a:rPr lang="zh-CN" altLang="en-US" sz="2400" dirty="0"/>
              <a:t>拒食王膳（</a:t>
            </a:r>
            <a:r>
              <a:rPr lang="en-US" altLang="zh-CN" sz="2400" dirty="0"/>
              <a:t>1</a:t>
            </a:r>
            <a:r>
              <a:rPr lang="zh-CN" altLang="en-US" sz="2400" dirty="0"/>
              <a:t>章）</a:t>
            </a:r>
          </a:p>
          <a:p>
            <a:pPr marL="0" indent="0">
              <a:buNone/>
            </a:pPr>
            <a:r>
              <a:rPr lang="zh-CN" altLang="en-US" sz="2400" dirty="0"/>
              <a:t>   ２</a:t>
            </a:r>
            <a:r>
              <a:rPr lang="en-US" altLang="zh-CN" sz="2400" dirty="0"/>
              <a:t>. </a:t>
            </a:r>
            <a:r>
              <a:rPr lang="zh-CN" altLang="en-US" sz="2400" dirty="0"/>
              <a:t>解巨像之梦（</a:t>
            </a:r>
            <a:r>
              <a:rPr lang="en-US" altLang="zh-CN" sz="2400" dirty="0"/>
              <a:t>2</a:t>
            </a:r>
            <a:r>
              <a:rPr lang="zh-CN" altLang="en-US" sz="2400" dirty="0"/>
              <a:t>章）</a:t>
            </a:r>
          </a:p>
          <a:p>
            <a:pPr marL="0" indent="0">
              <a:buNone/>
            </a:pPr>
            <a:r>
              <a:rPr lang="zh-CN" altLang="en-US" sz="2400" dirty="0"/>
              <a:t>   ３</a:t>
            </a:r>
            <a:r>
              <a:rPr lang="en-US" altLang="zh-CN" sz="2400" dirty="0"/>
              <a:t>. </a:t>
            </a:r>
            <a:r>
              <a:rPr lang="zh-CN" altLang="en-US" sz="2400" dirty="0"/>
              <a:t>火窑游行（</a:t>
            </a:r>
            <a:r>
              <a:rPr lang="en-US" altLang="zh-CN" sz="2400" dirty="0"/>
              <a:t>3</a:t>
            </a:r>
            <a:r>
              <a:rPr lang="zh-CN" altLang="en-US" sz="2400" dirty="0"/>
              <a:t>章）</a:t>
            </a:r>
          </a:p>
          <a:p>
            <a:pPr marL="0" indent="0">
              <a:buNone/>
            </a:pPr>
            <a:r>
              <a:rPr lang="zh-CN" altLang="en-US" sz="2400" dirty="0"/>
              <a:t>   ４</a:t>
            </a:r>
            <a:r>
              <a:rPr lang="en-US" altLang="zh-CN" sz="2400" dirty="0"/>
              <a:t>. </a:t>
            </a:r>
            <a:r>
              <a:rPr lang="zh-CN" altLang="en-US" sz="2400" dirty="0"/>
              <a:t>解大树之梦（</a:t>
            </a:r>
            <a:r>
              <a:rPr lang="en-US" altLang="zh-CN" sz="2400" dirty="0"/>
              <a:t>4</a:t>
            </a:r>
            <a:r>
              <a:rPr lang="zh-CN" altLang="en-US" sz="2400" dirty="0"/>
              <a:t>章）</a:t>
            </a:r>
          </a:p>
          <a:p>
            <a:pPr marL="0" indent="0">
              <a:buNone/>
            </a:pPr>
            <a:r>
              <a:rPr lang="zh-CN" altLang="en-US" sz="2400" dirty="0"/>
              <a:t>   ５</a:t>
            </a:r>
            <a:r>
              <a:rPr lang="en-US" altLang="zh-CN" sz="2400" dirty="0"/>
              <a:t>. </a:t>
            </a:r>
            <a:r>
              <a:rPr lang="zh-CN" altLang="en-US" sz="2400" dirty="0"/>
              <a:t>解墙上文字（</a:t>
            </a:r>
            <a:r>
              <a:rPr lang="en-US" altLang="zh-CN" sz="2400" dirty="0"/>
              <a:t>5</a:t>
            </a:r>
            <a:r>
              <a:rPr lang="zh-CN" altLang="en-US" sz="2400" dirty="0"/>
              <a:t>章）</a:t>
            </a:r>
          </a:p>
          <a:p>
            <a:pPr marL="0" indent="0">
              <a:buNone/>
            </a:pPr>
            <a:r>
              <a:rPr lang="zh-CN" altLang="en-US" sz="2400" dirty="0"/>
              <a:t>   ６</a:t>
            </a:r>
            <a:r>
              <a:rPr lang="en-US" altLang="zh-CN" sz="2400" dirty="0"/>
              <a:t>. </a:t>
            </a:r>
            <a:r>
              <a:rPr lang="zh-CN" altLang="en-US" sz="2400" dirty="0"/>
              <a:t>狮坑脱险（</a:t>
            </a:r>
            <a:r>
              <a:rPr lang="en-US" altLang="zh-CN" sz="2400" dirty="0"/>
              <a:t>6</a:t>
            </a:r>
            <a:r>
              <a:rPr lang="zh-CN" altLang="en-US" sz="2400" dirty="0"/>
              <a:t>章）</a:t>
            </a:r>
          </a:p>
          <a:p>
            <a:pPr marL="0" indent="0">
              <a:buNone/>
            </a:pPr>
            <a:r>
              <a:rPr lang="zh-CN" altLang="en-US" sz="2600" b="1" dirty="0"/>
              <a:t>二、但以理所见的异象（</a:t>
            </a:r>
            <a:r>
              <a:rPr lang="en-US" altLang="zh-CN" sz="2600" b="1" dirty="0"/>
              <a:t>7-12</a:t>
            </a:r>
            <a:r>
              <a:rPr lang="zh-CN" altLang="en-US" sz="2600" b="1" dirty="0"/>
              <a:t>章）</a:t>
            </a:r>
          </a:p>
          <a:p>
            <a:pPr marL="0" indent="0">
              <a:buNone/>
            </a:pPr>
            <a:r>
              <a:rPr lang="zh-CN" altLang="en-US" sz="2400" dirty="0"/>
              <a:t>   １</a:t>
            </a:r>
            <a:r>
              <a:rPr lang="en-US" altLang="zh-CN" sz="2400" dirty="0"/>
              <a:t>. </a:t>
            </a:r>
            <a:r>
              <a:rPr lang="zh-CN" altLang="en-US" sz="2400" dirty="0"/>
              <a:t>四兽的异象（</a:t>
            </a:r>
            <a:r>
              <a:rPr lang="en-US" altLang="zh-CN" sz="2400" dirty="0"/>
              <a:t>7</a:t>
            </a:r>
            <a:r>
              <a:rPr lang="zh-CN" altLang="en-US" sz="2400" dirty="0"/>
              <a:t>章）</a:t>
            </a:r>
          </a:p>
          <a:p>
            <a:pPr marL="0" indent="0">
              <a:buNone/>
            </a:pPr>
            <a:r>
              <a:rPr lang="zh-CN" altLang="en-US" sz="2400" dirty="0"/>
              <a:t>   ２</a:t>
            </a:r>
            <a:r>
              <a:rPr lang="en-US" altLang="zh-CN" sz="2400" dirty="0"/>
              <a:t>. </a:t>
            </a:r>
            <a:r>
              <a:rPr lang="zh-CN" altLang="en-US" sz="2400" dirty="0"/>
              <a:t>公绵羊、公山羊的异象（</a:t>
            </a:r>
            <a:r>
              <a:rPr lang="en-US" altLang="zh-CN" sz="2400" dirty="0"/>
              <a:t>8</a:t>
            </a:r>
            <a:r>
              <a:rPr lang="zh-CN" altLang="en-US" sz="2400" dirty="0"/>
              <a:t>章）</a:t>
            </a:r>
          </a:p>
          <a:p>
            <a:pPr marL="0" indent="0">
              <a:buNone/>
            </a:pPr>
            <a:r>
              <a:rPr lang="zh-CN" altLang="en-US" sz="2400" dirty="0"/>
              <a:t>   ３</a:t>
            </a:r>
            <a:r>
              <a:rPr lang="en-US" altLang="zh-CN" sz="2400" dirty="0"/>
              <a:t>. </a:t>
            </a:r>
            <a:r>
              <a:rPr lang="zh-CN" altLang="en-US" sz="2400" dirty="0"/>
              <a:t>七十个七的异象（</a:t>
            </a:r>
            <a:r>
              <a:rPr lang="en-US" altLang="zh-CN" sz="2400" dirty="0"/>
              <a:t>9</a:t>
            </a:r>
            <a:r>
              <a:rPr lang="zh-CN" altLang="en-US" sz="2400" dirty="0"/>
              <a:t>章）</a:t>
            </a:r>
          </a:p>
          <a:p>
            <a:pPr marL="0" indent="0">
              <a:buNone/>
            </a:pPr>
            <a:r>
              <a:rPr lang="zh-CN" altLang="en-US" sz="2400" dirty="0"/>
              <a:t>   ４</a:t>
            </a:r>
            <a:r>
              <a:rPr lang="en-US" altLang="zh-CN" sz="2400" dirty="0"/>
              <a:t>. </a:t>
            </a:r>
            <a:r>
              <a:rPr lang="zh-CN" altLang="en-US" sz="2400" dirty="0"/>
              <a:t>南北王争战的异象（</a:t>
            </a:r>
            <a:r>
              <a:rPr lang="en-US" altLang="zh-CN" sz="2400" dirty="0"/>
              <a:t>10-12</a:t>
            </a:r>
            <a:r>
              <a:rPr lang="zh-CN" altLang="en-US" sz="2400" dirty="0"/>
              <a:t>章）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70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7531-D359-4646-9BCC-2AEE06F7D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73" y="443346"/>
            <a:ext cx="9911339" cy="858982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b="1" dirty="0">
                <a:ea typeface="SimSun" panose="02010600030101010101" pitchFamily="2" charset="-122"/>
              </a:rPr>
              <a:t>生平概览：被掳巴比伦至波斯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0D49A-1AFC-8E44-AD46-234BA5300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491" y="1427018"/>
            <a:ext cx="10313121" cy="501534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sz="4000" dirty="0">
                <a:latin typeface="Times" pitchFamily="2" charset="0"/>
                <a:ea typeface="SimSun" panose="02010600030101010101" pitchFamily="2" charset="-122"/>
              </a:rPr>
              <a:t>但以理童年时代经历了约西亚王的复兴和阵亡（王下</a:t>
            </a:r>
            <a:r>
              <a:rPr lang="en-US" altLang="zh-CN" sz="4000" dirty="0">
                <a:latin typeface="Times" pitchFamily="2" charset="0"/>
                <a:ea typeface="SimSun" panose="02010600030101010101" pitchFamily="2" charset="-122"/>
              </a:rPr>
              <a:t>22-23</a:t>
            </a:r>
            <a:r>
              <a:rPr lang="zh-CN" altLang="en-US" sz="4000" dirty="0">
                <a:latin typeface="Times" pitchFamily="2" charset="0"/>
                <a:ea typeface="SimSun" panose="02010600030101010101" pitchFamily="2" charset="-122"/>
              </a:rPr>
              <a:t>章）；</a:t>
            </a:r>
            <a:endParaRPr lang="en-US" altLang="zh-CN" sz="4000" dirty="0">
              <a:latin typeface="Times" pitchFamily="2" charset="0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000" dirty="0">
                <a:latin typeface="Times" pitchFamily="2" charset="0"/>
                <a:ea typeface="SimSun" panose="02010600030101010101" pitchFamily="2" charset="-122"/>
              </a:rPr>
              <a:t>青年时代见证了末代犹大诸王的败坏，犹大王约雅敬在位第三年（</a:t>
            </a:r>
            <a:r>
              <a:rPr lang="en-US" altLang="zh-CN" sz="4000" dirty="0">
                <a:latin typeface="Times" pitchFamily="2" charset="0"/>
                <a:ea typeface="SimSun" panose="02010600030101010101" pitchFamily="2" charset="-122"/>
              </a:rPr>
              <a:t>BC606</a:t>
            </a:r>
            <a:r>
              <a:rPr lang="zh-CN" altLang="en-US" sz="4000" dirty="0">
                <a:latin typeface="Times" pitchFamily="2" charset="0"/>
                <a:ea typeface="SimSun" panose="02010600030101010101" pitchFamily="2" charset="-122"/>
              </a:rPr>
              <a:t>）第一次被巴比伦王尼布甲尼撒掳至巴比伦；</a:t>
            </a:r>
            <a:endParaRPr lang="en-US" altLang="zh-CN" sz="4000" dirty="0">
              <a:latin typeface="Times" pitchFamily="2" charset="0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000" dirty="0">
                <a:latin typeface="Times" pitchFamily="2" charset="0"/>
                <a:ea typeface="SimSun" panose="02010600030101010101" pitchFamily="2" charset="-122"/>
              </a:rPr>
              <a:t>期间有先知耶利米的启示</a:t>
            </a:r>
            <a:r>
              <a:rPr lang="en-US" altLang="zh-CN" sz="4000" dirty="0">
                <a:latin typeface="Times" pitchFamily="2" charset="0"/>
                <a:ea typeface="SimSun" panose="02010600030101010101" pitchFamily="2" charset="-122"/>
              </a:rPr>
              <a:t>/</a:t>
            </a:r>
            <a:r>
              <a:rPr lang="zh-CN" altLang="en-US" sz="4000" dirty="0">
                <a:latin typeface="Times" pitchFamily="2" charset="0"/>
                <a:ea typeface="SimSun" panose="02010600030101010101" pitchFamily="2" charset="-122"/>
              </a:rPr>
              <a:t>教导（“七十年归回”：耶</a:t>
            </a:r>
            <a:r>
              <a:rPr lang="en-US" altLang="zh-CN" sz="4000" dirty="0">
                <a:latin typeface="Times" pitchFamily="2" charset="0"/>
                <a:ea typeface="SimSun" panose="02010600030101010101" pitchFamily="2" charset="-122"/>
              </a:rPr>
              <a:t>25:12</a:t>
            </a:r>
            <a:r>
              <a:rPr lang="zh-CN" altLang="en-US" sz="4000" dirty="0">
                <a:latin typeface="Times" pitchFamily="2" charset="0"/>
                <a:ea typeface="SimSun" panose="02010600030101010101" pitchFamily="2" charset="-122"/>
              </a:rPr>
              <a:t>）；</a:t>
            </a:r>
            <a:endParaRPr lang="en-US" altLang="zh-CN" sz="4000" dirty="0">
              <a:latin typeface="Times" pitchFamily="2" charset="0"/>
              <a:ea typeface="SimSun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000" dirty="0">
                <a:latin typeface="Times" pitchFamily="2" charset="0"/>
                <a:ea typeface="SimSun" panose="02010600030101010101" pitchFamily="2" charset="-122"/>
              </a:rPr>
              <a:t>在外邦政权中忠心事奉耶和华神至波斯王古列第三年（</a:t>
            </a:r>
            <a:r>
              <a:rPr lang="en-US" altLang="zh-CN" sz="4000" dirty="0">
                <a:latin typeface="Times" pitchFamily="2" charset="0"/>
                <a:ea typeface="SimSun" panose="02010600030101010101" pitchFamily="2" charset="-122"/>
              </a:rPr>
              <a:t>BC536</a:t>
            </a:r>
            <a:r>
              <a:rPr lang="zh-CN" altLang="en-US" sz="4000" dirty="0">
                <a:latin typeface="Times" pitchFamily="2" charset="0"/>
                <a:ea typeface="SimSun" panose="02010600030101010101" pitchFamily="2" charset="-122"/>
              </a:rPr>
              <a:t>）。</a:t>
            </a:r>
            <a:endParaRPr lang="en-US" altLang="zh-CN" sz="4000" dirty="0">
              <a:latin typeface="Times" pitchFamily="2" charset="0"/>
              <a:ea typeface="SimSun" panose="02010600030101010101" pitchFamily="2" charset="-12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4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4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好叫世人知道至高者在人的国中掌权，要将国赐与谁就赐与谁。</a:t>
            </a:r>
            <a:r>
              <a:rPr lang="zh-CN" altLang="en-US" sz="4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CN" altLang="en-US" sz="4600" dirty="0"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en-US" altLang="zh-CN" sz="4600" dirty="0">
                <a:latin typeface="SimSun" panose="02010600030101010101" pitchFamily="2" charset="-122"/>
                <a:ea typeface="SimSun" panose="02010600030101010101" pitchFamily="2" charset="-122"/>
              </a:rPr>
              <a:t>4:17,25,32</a:t>
            </a:r>
            <a:r>
              <a:rPr lang="zh-CN" altLang="en-US" sz="4600" dirty="0">
                <a:latin typeface="SimSun" panose="02010600030101010101" pitchFamily="2" charset="-122"/>
                <a:ea typeface="SimSun" panose="02010600030101010101" pitchFamily="2" charset="-122"/>
              </a:rPr>
              <a:t>；</a:t>
            </a:r>
            <a:r>
              <a:rPr lang="en-US" altLang="zh-CN" sz="4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46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zh-CN" altLang="en-US" sz="4600" dirty="0"/>
          </a:p>
        </p:txBody>
      </p:sp>
    </p:spTree>
    <p:extLst>
      <p:ext uri="{BB962C8B-B14F-4D97-AF65-F5344CB8AC3E}">
        <p14:creationId xmlns:p14="http://schemas.microsoft.com/office/powerpoint/2010/main" val="328002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C48A-EAB5-E546-8E26-1796F2E1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429491"/>
            <a:ext cx="8911687" cy="872836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一、拒食王膳（</a:t>
            </a:r>
            <a:r>
              <a:rPr lang="en-US" altLang="zh-CN" sz="4800" dirty="0"/>
              <a:t>1</a:t>
            </a:r>
            <a:r>
              <a:rPr lang="zh-CN" altLang="en-US" sz="4800" dirty="0"/>
              <a:t>章）</a:t>
            </a:r>
            <a:endParaRPr lang="en-US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3FD67-7A8C-B641-AF5C-8B276ADF9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488353"/>
            <a:ext cx="6858000" cy="5240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巴比伦王尼布甲尼撒妄图从饮食习惯、语言文字等全方位同化</a:t>
            </a:r>
            <a:r>
              <a:rPr lang="en-US" altLang="zh-CN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2800" b="1" dirty="0">
                <a:latin typeface="SimSun" panose="02010600030101010101" pitchFamily="2" charset="-122"/>
                <a:ea typeface="SimSun" panose="02010600030101010101" pitchFamily="2" charset="-122"/>
              </a:rPr>
              <a:t>改变但以理及三友：</a:t>
            </a:r>
            <a:endParaRPr lang="en-US" altLang="zh-CN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要教他们迦勒底的文字言语；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>
              <a:buFont typeface="Wingdings" pitchFamily="2" charset="2"/>
              <a:buChar char="Ø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王派定将自己所用的膳和所饮的酒，每日赐他们一分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pPr>
              <a:buFont typeface="Wingdings" pitchFamily="2" charset="2"/>
              <a:buChar char="Ø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太监长给他们改名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pPr marL="0" indent="0">
              <a:buNone/>
            </a:pP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但以理却</a:t>
            </a:r>
            <a:r>
              <a:rPr lang="zh-CN" altLang="en-US" sz="32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立志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不以王的膳和王所饮的酒玷污自己（</a:t>
            </a:r>
            <a:r>
              <a:rPr lang="zh-CN" altLang="en-US" sz="32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少年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第一个校园团契（</a:t>
            </a:r>
            <a:r>
              <a:rPr lang="en-US" altLang="zh-CN" sz="2800" dirty="0">
                <a:latin typeface="Times" pitchFamily="2" charset="0"/>
                <a:ea typeface="SimSun" panose="02010600030101010101" pitchFamily="2" charset="-122"/>
              </a:rPr>
              <a:t>Babylon Royal Academy Fellowship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altLang="zh-CN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altLang="zh-CN" sz="24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CE14B0D-08A9-F344-A8CE-8A936CB68A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49926" y="1488353"/>
            <a:ext cx="3842074" cy="5240407"/>
          </a:xfrm>
        </p:spPr>
      </p:pic>
    </p:spTree>
    <p:extLst>
      <p:ext uri="{BB962C8B-B14F-4D97-AF65-F5344CB8AC3E}">
        <p14:creationId xmlns:p14="http://schemas.microsoft.com/office/powerpoint/2010/main" val="241110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2D09FBF-332C-7F44-88C7-170F96572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74638"/>
            <a:ext cx="9580418" cy="69691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zh-CN" altLang="en-US" sz="4800" b="1" dirty="0">
                <a:ea typeface="SimSun" panose="02010600030101010101" pitchFamily="2" charset="-122"/>
              </a:rPr>
              <a:t>改名</a:t>
            </a:r>
            <a:endParaRPr lang="zh-TW" altLang="en-US" sz="4800" b="1" dirty="0">
              <a:ea typeface="SimSun" panose="02010600030101010101" pitchFamily="2" charset="-122"/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05AE154C-E7C0-384C-A27F-26CE0ACA5C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0907493"/>
              </p:ext>
            </p:extLst>
          </p:nvPr>
        </p:nvGraphicFramePr>
        <p:xfrm>
          <a:off x="1260764" y="1233055"/>
          <a:ext cx="10681854" cy="53808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47373">
                  <a:extLst>
                    <a:ext uri="{9D8B030D-6E8A-4147-A177-3AD203B41FA5}">
                      <a16:colId xmlns:a16="http://schemas.microsoft.com/office/drawing/2014/main" val="3817926144"/>
                    </a:ext>
                  </a:extLst>
                </a:gridCol>
                <a:gridCol w="5534481">
                  <a:extLst>
                    <a:ext uri="{9D8B030D-6E8A-4147-A177-3AD203B41FA5}">
                      <a16:colId xmlns:a16="http://schemas.microsoft.com/office/drawing/2014/main" val="3208397220"/>
                    </a:ext>
                  </a:extLst>
                </a:gridCol>
              </a:tblGrid>
              <a:tr h="69368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原名</a:t>
                      </a:r>
                      <a:endParaRPr lang="en-US" sz="3200" dirty="0"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>
                          <a:latin typeface="SimHei" panose="02010609060101010101" pitchFamily="49" charset="-122"/>
                          <a:ea typeface="SimHei" panose="02010609060101010101" pitchFamily="49" charset="-122"/>
                        </a:rPr>
                        <a:t>新名</a:t>
                      </a:r>
                      <a:endParaRPr lang="en-US" sz="3200" dirty="0">
                        <a:latin typeface="SimHei" panose="02010609060101010101" pitchFamily="49" charset="-122"/>
                        <a:ea typeface="SimHei" panose="02010609060101010101" pitchFamily="49" charset="-122"/>
                      </a:endParaRPr>
                    </a:p>
                  </a:txBody>
                  <a:tcPr marT="45711" marB="45711" anchor="ctr"/>
                </a:tc>
                <a:extLst>
                  <a:ext uri="{0D108BD9-81ED-4DB2-BD59-A6C34878D82A}">
                    <a16:rowId xmlns:a16="http://schemas.microsoft.com/office/drawing/2014/main" val="3181630849"/>
                  </a:ext>
                </a:extLst>
              </a:tr>
              <a:tr h="1171799">
                <a:tc>
                  <a:txBody>
                    <a:bodyPr/>
                    <a:lstStyle/>
                    <a:p>
                      <a:pPr algn="ctr"/>
                      <a:r>
                        <a:rPr lang="he-IL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דָּנִאֵל</a:t>
                      </a:r>
                      <a:endParaRPr lang="en-US" altLang="zh-CN" sz="28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但以理（神是我的审判）</a:t>
                      </a:r>
                      <a:endParaRPr lang="en-US" altLang="zh-CN" sz="2400" b="1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Daniel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（</a:t>
                      </a:r>
                      <a:r>
                        <a:rPr lang="en-US" altLang="zh-CN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God is my judge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）</a:t>
                      </a:r>
                      <a:endParaRPr lang="en-US" sz="1800" dirty="0">
                        <a:latin typeface="Times" pitchFamily="2" charset="0"/>
                        <a:ea typeface="SimSun" panose="02010600030101010101" pitchFamily="2" charset="-122"/>
                      </a:endParaRP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בֵּלְטְשַׁאצַּר</a:t>
                      </a:r>
                      <a:endParaRPr lang="en-US" altLang="zh-CN" sz="28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伯提沙撒</a:t>
                      </a:r>
                      <a:endParaRPr lang="en-US" altLang="zh-CN" sz="24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Belteshazzar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（</a:t>
                      </a:r>
                      <a:r>
                        <a:rPr lang="en-US" altLang="zh-CN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Bel‘s prince; Bel will protect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）</a:t>
                      </a:r>
                      <a:endParaRPr lang="en-US" sz="1800" dirty="0">
                        <a:latin typeface="Times" pitchFamily="2" charset="0"/>
                        <a:ea typeface="SimSun" panose="02010600030101010101" pitchFamily="2" charset="-122"/>
                      </a:endParaRP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519282889"/>
                  </a:ext>
                </a:extLst>
              </a:tr>
              <a:tr h="11717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חֲנַנְיָה</a:t>
                      </a:r>
                      <a:endParaRPr lang="en-US" altLang="zh-CN" sz="28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哈拿尼雅（耶和华施恩）</a:t>
                      </a:r>
                      <a:endParaRPr lang="en-US" altLang="zh-CN" sz="2400" b="1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Hananiah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（</a:t>
                      </a:r>
                      <a:r>
                        <a:rPr lang="en-US" altLang="zh-CN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Jah has favored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）</a:t>
                      </a:r>
                      <a:endParaRPr lang="en-US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שַׁדְרַךְ</a:t>
                      </a:r>
                      <a:endParaRPr lang="en-US" altLang="zh-CN" sz="28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沙得拉</a:t>
                      </a:r>
                      <a:endParaRPr lang="en-US" altLang="zh-CN" sz="24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Shadrach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（</a:t>
                      </a:r>
                      <a:r>
                        <a:rPr lang="en-US" altLang="zh-CN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royal; the great scribe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）</a:t>
                      </a:r>
                      <a:endParaRPr lang="en-US" sz="1800" dirty="0"/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146080386"/>
                  </a:ext>
                </a:extLst>
              </a:tr>
              <a:tr h="1171799">
                <a:tc>
                  <a:txBody>
                    <a:bodyPr/>
                    <a:lstStyle/>
                    <a:p>
                      <a:pPr algn="ctr"/>
                      <a:r>
                        <a:rPr lang="he-IL" sz="2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מִישָׁאֵל</a:t>
                      </a:r>
                      <a:endParaRPr lang="en-US" altLang="zh-CN" sz="28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米沙利（有谁像神那样</a:t>
                      </a:r>
                      <a:r>
                        <a:rPr lang="zh-CN" altLang="en-US" sz="2400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）</a:t>
                      </a:r>
                      <a:endParaRPr lang="en-US" altLang="zh-CN" sz="24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en-US" sz="1800" dirty="0" err="1">
                          <a:latin typeface="Times" pitchFamily="2" charset="0"/>
                          <a:ea typeface="SimSun" panose="02010600030101010101" pitchFamily="2" charset="-122"/>
                        </a:rPr>
                        <a:t>Mishael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（</a:t>
                      </a:r>
                      <a:r>
                        <a:rPr lang="en-US" altLang="zh-CN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who is what God is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）</a:t>
                      </a:r>
                      <a:endParaRPr lang="en-US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מֵישַׁך</a:t>
                      </a:r>
                      <a:r>
                        <a:rPr lang="he-IL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ְ</a:t>
                      </a:r>
                      <a:endParaRPr lang="en-US" altLang="zh-CN" sz="28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米煞</a:t>
                      </a:r>
                      <a:endParaRPr lang="en-US" altLang="zh-CN" sz="24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Meshach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（</a:t>
                      </a:r>
                      <a:r>
                        <a:rPr lang="en-US" altLang="zh-CN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guest of a king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）</a:t>
                      </a:r>
                      <a:endParaRPr lang="en-US" sz="1800" dirty="0"/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2875168425"/>
                  </a:ext>
                </a:extLst>
              </a:tr>
              <a:tr h="1171799">
                <a:tc>
                  <a:txBody>
                    <a:bodyPr/>
                    <a:lstStyle/>
                    <a:p>
                      <a:pPr algn="ctr"/>
                      <a:r>
                        <a:rPr lang="he-IL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עֲזַרְיָה</a:t>
                      </a:r>
                      <a:endParaRPr lang="en-US" altLang="zh-CN" sz="28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b="1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亚撒利雅（耶和华已帮助）</a:t>
                      </a:r>
                      <a:endParaRPr lang="en-US" altLang="zh-CN" sz="2400" b="1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Azariah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（</a:t>
                      </a:r>
                      <a:r>
                        <a:rPr lang="en-US" altLang="zh-CN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Jah has helped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）</a:t>
                      </a:r>
                      <a:endParaRPr lang="en-US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עֲבֵד </a:t>
                      </a:r>
                      <a:r>
                        <a:rPr lang="he-IL" sz="2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נְגֹו</a:t>
                      </a:r>
                      <a:endParaRPr lang="en-US" altLang="zh-CN" sz="28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400" dirty="0">
                          <a:latin typeface="SimSun" panose="02010600030101010101" pitchFamily="2" charset="-122"/>
                          <a:ea typeface="SimSun" panose="02010600030101010101" pitchFamily="2" charset="-122"/>
                        </a:rPr>
                        <a:t>亚伯尼歌</a:t>
                      </a:r>
                      <a:endParaRPr lang="en-US" altLang="zh-CN" sz="2400" dirty="0">
                        <a:latin typeface="SimSun" panose="02010600030101010101" pitchFamily="2" charset="-122"/>
                        <a:ea typeface="SimSun" panose="02010600030101010101" pitchFamily="2" charset="-122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Abednego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（</a:t>
                      </a:r>
                      <a:r>
                        <a:rPr lang="en-US" altLang="zh-CN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servant of Nebo</a:t>
                      </a:r>
                      <a:r>
                        <a:rPr lang="zh-CN" altLang="en-US" sz="1800" dirty="0">
                          <a:latin typeface="Times" pitchFamily="2" charset="0"/>
                          <a:ea typeface="SimSun" panose="02010600030101010101" pitchFamily="2" charset="-122"/>
                        </a:rPr>
                        <a:t>）</a:t>
                      </a:r>
                      <a:endParaRPr lang="en-US" sz="1800" dirty="0"/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425639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28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B490C-85CF-F34F-8832-ABF3D8E5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855" y="401782"/>
            <a:ext cx="9966757" cy="900545"/>
          </a:xfrm>
        </p:spPr>
        <p:txBody>
          <a:bodyPr>
            <a:normAutofit/>
          </a:bodyPr>
          <a:lstStyle/>
          <a:p>
            <a:pPr algn="ctr"/>
            <a:r>
              <a:rPr lang="zh-CN" altLang="en-US" sz="4800" dirty="0"/>
              <a:t>反省与应用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334FD-C2F2-9148-8A43-EE65847D7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510145"/>
            <a:ext cx="10285413" cy="489065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3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人在幼年负轭，这原是好的。</a:t>
            </a:r>
            <a:r>
              <a:rPr lang="zh-CN" altLang="en-US" sz="3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（哀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3:27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3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但以理却立志不以王的膳和王所饮的酒玷污自己</a:t>
            </a:r>
            <a:r>
              <a:rPr lang="zh-CN" altLang="en-US" sz="3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 “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你要保守你心，胜过保守一切，因为一生的果效是由心发出。</a:t>
            </a:r>
            <a:r>
              <a:rPr lang="zh-CN" altLang="en-US" sz="3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（箴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4:23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）你我是否立志？立了何志？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3200" dirty="0">
                <a:latin typeface="Times" pitchFamily="2" charset="0"/>
                <a:ea typeface="SimSun" panose="02010600030101010101" pitchFamily="2" charset="-122"/>
              </a:rPr>
              <a:t>Do we dare to be different?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（罗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12:2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3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到古列王元年，但以理还在。</a:t>
            </a:r>
            <a:r>
              <a:rPr lang="zh-CN" altLang="en-US" sz="32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 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人难的不是一时立志，而是能否立定心志、恒久靠主得胜！</a:t>
            </a:r>
            <a:endParaRPr lang="en-US" altLang="zh-CN" sz="32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4.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 成圣之路需要属灵同伴！（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第一次得胜见证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；提后</a:t>
            </a:r>
            <a:r>
              <a:rPr lang="en-US" altLang="zh-CN" sz="3200" dirty="0">
                <a:latin typeface="SimSun" panose="02010600030101010101" pitchFamily="2" charset="-122"/>
                <a:ea typeface="SimSun" panose="02010600030101010101" pitchFamily="2" charset="-122"/>
              </a:rPr>
              <a:t>2:22</a:t>
            </a:r>
            <a:r>
              <a:rPr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822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CC88-0C6A-2441-BA8C-A5A71141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7090"/>
            <a:ext cx="10861964" cy="762001"/>
          </a:xfrm>
        </p:spPr>
        <p:txBody>
          <a:bodyPr>
            <a:noAutofit/>
          </a:bodyPr>
          <a:lstStyle/>
          <a:p>
            <a:pPr algn="ctr"/>
            <a:r>
              <a:rPr lang="zh-CN" altLang="en-US" sz="4800" dirty="0"/>
              <a:t>二、巨像之梦（</a:t>
            </a:r>
            <a:r>
              <a:rPr lang="en-US" altLang="zh-CN" sz="4800" dirty="0"/>
              <a:t>2</a:t>
            </a:r>
            <a:r>
              <a:rPr lang="zh-CN" altLang="en-US" sz="4800" dirty="0"/>
              <a:t>章）</a:t>
            </a:r>
            <a:endParaRPr lang="en-US" sz="4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AFFA7-4C16-BD4D-8C87-1458B5EFB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219200"/>
            <a:ext cx="7661564" cy="554181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CN" altLang="en-US" sz="26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只有一位在天上的神能显明奥秘的事</a:t>
            </a:r>
            <a:r>
              <a:rPr lang="en-US" altLang="zh-CN" sz="2600" b="1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你的梦和你在床上脑中的异象是这样：</a:t>
            </a:r>
            <a:r>
              <a:rPr lang="en-US" altLang="zh-CN" sz="2600" dirty="0">
                <a:latin typeface="Times" pitchFamily="2" charset="0"/>
                <a:ea typeface="SimSun" panose="02010600030101010101" pitchFamily="2" charset="-122"/>
              </a:rPr>
              <a:t>(Mission impossible</a:t>
            </a:r>
            <a:r>
              <a:rPr lang="zh-CN" altLang="en-US" sz="2600" dirty="0">
                <a:latin typeface="Times" pitchFamily="2" charset="0"/>
                <a:ea typeface="SimSun" panose="02010600030101010101" pitchFamily="2" charset="-122"/>
              </a:rPr>
              <a:t>，</a:t>
            </a:r>
            <a:r>
              <a:rPr lang="zh-CN" altLang="en-US" sz="2600" dirty="0">
                <a:solidFill>
                  <a:srgbClr val="FF0000"/>
                </a:solidFill>
                <a:latin typeface="Times" pitchFamily="2" charset="0"/>
                <a:ea typeface="SimSun" panose="02010600030101010101" pitchFamily="2" charset="-122"/>
              </a:rPr>
              <a:t>青年</a:t>
            </a:r>
            <a:r>
              <a:rPr lang="en-US" altLang="zh-CN" sz="2600" dirty="0">
                <a:latin typeface="Times" pitchFamily="2" charset="0"/>
                <a:ea typeface="SimSun" panose="02010600030101010101" pitchFamily="2" charset="-122"/>
              </a:rPr>
              <a:t>)</a:t>
            </a:r>
          </a:p>
          <a:p>
            <a:pPr marL="0" indent="0">
              <a:buNone/>
            </a:pP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王啊，</a:t>
            </a:r>
            <a:r>
              <a:rPr lang="zh-CN" altLang="en-US" sz="26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你梦见一个大像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，这像甚高，极其光耀</a:t>
            </a:r>
            <a:r>
              <a:rPr lang="en-US" altLang="zh-CN" sz="26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  <a:endParaRPr lang="zh-CN" altLang="en-US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这像的头是精金的，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胸膛和膀臂是银的，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肚腹和腰是铜的，</a:t>
            </a:r>
          </a:p>
          <a:p>
            <a:pPr lvl="1">
              <a:buFont typeface="Wingdings" pitchFamily="2" charset="2"/>
              <a:buChar char="Ø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腿是铁的，</a:t>
            </a:r>
            <a:endParaRPr lang="en-US" altLang="zh-CN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脚是半铁半泥的。</a:t>
            </a:r>
          </a:p>
          <a:p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你观看，见有</a:t>
            </a:r>
            <a:r>
              <a:rPr lang="zh-CN" altLang="en-US" sz="24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一块非人手凿出来的石头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打在这像半铁半泥的脚上，把脚砸碎；于是金、银、铜、铁、泥都一同砸得粉碎，成如夏天禾场上的糠秕，被风吹散，无处可寻</a:t>
            </a: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</a:rPr>
              <a:t>……</a:t>
            </a:r>
          </a:p>
          <a:p>
            <a:r>
              <a:rPr lang="zh-CN" altLang="en-US" sz="2600" b="1" u="sng" dirty="0">
                <a:latin typeface="SimSun" panose="02010600030101010101" pitchFamily="2" charset="-122"/>
                <a:ea typeface="SimSun" panose="02010600030101010101" pitchFamily="2" charset="-122"/>
              </a:rPr>
              <a:t>打碎这像的石头变成一座大山，充满天下</a:t>
            </a:r>
            <a:r>
              <a:rPr lang="zh-CN" altLang="en-US" sz="26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US" sz="2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27C7934-1287-7443-B0C5-4D3CEFFB2D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5406" y="1219200"/>
            <a:ext cx="3406593" cy="5541818"/>
          </a:xfrm>
        </p:spPr>
      </p:pic>
    </p:spTree>
    <p:extLst>
      <p:ext uri="{BB962C8B-B14F-4D97-AF65-F5344CB8AC3E}">
        <p14:creationId xmlns:p14="http://schemas.microsoft.com/office/powerpoint/2010/main" val="68228883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{39A9D4D4-7B86-FC4A-A252-35879DCC0F9A}tf10001069</Template>
  <TotalTime>133294</TotalTime>
  <Words>5160</Words>
  <Application>Microsoft Macintosh PowerPoint</Application>
  <PresentationFormat>Widescreen</PresentationFormat>
  <Paragraphs>293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KaiTi</vt:lpstr>
      <vt:lpstr>新細明體</vt:lpstr>
      <vt:lpstr>SimHei</vt:lpstr>
      <vt:lpstr>SimSun</vt:lpstr>
      <vt:lpstr>幼圆</vt:lpstr>
      <vt:lpstr>Arial</vt:lpstr>
      <vt:lpstr>Calibri</vt:lpstr>
      <vt:lpstr>Century Gothic</vt:lpstr>
      <vt:lpstr>Times</vt:lpstr>
      <vt:lpstr>Wingdings</vt:lpstr>
      <vt:lpstr>Wingdings 3</vt:lpstr>
      <vt:lpstr>Wisp</vt:lpstr>
      <vt:lpstr>中流砥柱 《但以理书》导读</vt:lpstr>
      <vt:lpstr>《但以理书》概论</vt:lpstr>
      <vt:lpstr>《但以理书》大纲</vt:lpstr>
      <vt:lpstr>另一大纲</vt:lpstr>
      <vt:lpstr>生平概览：被掳巴比伦至波斯</vt:lpstr>
      <vt:lpstr>一、拒食王膳（1章）</vt:lpstr>
      <vt:lpstr>改名</vt:lpstr>
      <vt:lpstr>反省与应用</vt:lpstr>
      <vt:lpstr>二、巨像之梦（2章）</vt:lpstr>
      <vt:lpstr>反省与应用</vt:lpstr>
      <vt:lpstr>三、火窑游行（3章）</vt:lpstr>
      <vt:lpstr>反省与应用</vt:lpstr>
      <vt:lpstr>四、大树之梦（4章）</vt:lpstr>
      <vt:lpstr>反省与应用</vt:lpstr>
      <vt:lpstr>五、指头写字（5章）</vt:lpstr>
      <vt:lpstr>反省与应用</vt:lpstr>
      <vt:lpstr>六、狮坑脱险（6章）</vt:lpstr>
      <vt:lpstr>反省与应用</vt:lpstr>
      <vt:lpstr>七、四兽的异象（7章）</vt:lpstr>
      <vt:lpstr>PowerPoint Presentation</vt:lpstr>
      <vt:lpstr>PowerPoint Presentation</vt:lpstr>
      <vt:lpstr>反省与应用</vt:lpstr>
      <vt:lpstr>八、公绵羊、公山羊的异象（8章）</vt:lpstr>
      <vt:lpstr>反省与应用</vt:lpstr>
      <vt:lpstr>九、七十个七的异象（9章）</vt:lpstr>
      <vt:lpstr>PowerPoint Presentation</vt:lpstr>
      <vt:lpstr>反省与应用</vt:lpstr>
      <vt:lpstr>十、人子的异象（10章）</vt:lpstr>
      <vt:lpstr>反省与应用</vt:lpstr>
      <vt:lpstr>十一、南北王之战（11章）</vt:lpstr>
      <vt:lpstr>PowerPoint Presentation</vt:lpstr>
      <vt:lpstr>反省与应用</vt:lpstr>
      <vt:lpstr>十二、大结局（12章）</vt:lpstr>
      <vt:lpstr>PowerPoint Presentation</vt:lpstr>
      <vt:lpstr>PowerPoint Presentation</vt:lpstr>
      <vt:lpstr>反省与应用</vt:lpstr>
      <vt:lpstr>Quiz QR Code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事奉之理念 </dc:title>
  <dc:creator>Xiaoming Pan</dc:creator>
  <cp:lastModifiedBy>pan xiaoming</cp:lastModifiedBy>
  <cp:revision>56</cp:revision>
  <dcterms:created xsi:type="dcterms:W3CDTF">2020-10-09T17:44:43Z</dcterms:created>
  <dcterms:modified xsi:type="dcterms:W3CDTF">2023-08-21T03:02:48Z</dcterms:modified>
</cp:coreProperties>
</file>