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7" r:id="rId4"/>
    <p:sldId id="258" r:id="rId5"/>
    <p:sldId id="260" r:id="rId6"/>
    <p:sldId id="261" r:id="rId7"/>
    <p:sldId id="263" r:id="rId8"/>
    <p:sldId id="280" r:id="rId9"/>
    <p:sldId id="272" r:id="rId10"/>
    <p:sldId id="283" r:id="rId11"/>
    <p:sldId id="333" r:id="rId12"/>
    <p:sldId id="342" r:id="rId13"/>
    <p:sldId id="343" r:id="rId14"/>
    <p:sldId id="334" r:id="rId15"/>
    <p:sldId id="287" r:id="rId16"/>
    <p:sldId id="341" r:id="rId17"/>
    <p:sldId id="339" r:id="rId18"/>
    <p:sldId id="340" r:id="rId19"/>
    <p:sldId id="337" r:id="rId20"/>
    <p:sldId id="344" r:id="rId21"/>
    <p:sldId id="293" r:id="rId22"/>
    <p:sldId id="336" r:id="rId23"/>
    <p:sldId id="345" r:id="rId24"/>
    <p:sldId id="338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4"/>
    <p:restoredTop sz="95204"/>
  </p:normalViewPr>
  <p:slideViewPr>
    <p:cSldViewPr snapToGrid="0" snapToObjects="1">
      <p:cViewPr varScale="1">
        <p:scale>
          <a:sx n="89" d="100"/>
          <a:sy n="89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8D959D-84A8-FB4E-8102-B2D2F187D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41A8D-9DDD-734C-AF12-47EE2FF6E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28487-BB4D-D04B-9A77-2EB0B1579EEF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E52B9-D0E6-B24B-8CF4-DB4DF35DCC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33978-1275-DF46-B262-2B8D3494F4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47AF-E7A3-1F49-9027-351370F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B3E4-6F3B-7F49-8AF0-B91A116F5A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1FAB-449F-4444-A787-4974101F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7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14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8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65ED-698F-5F4B-AEB6-C626408601E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535BE6-2EF1-C941-B9BE-463FCA30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EB9D-7E13-B242-9055-C6FB0D6A5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837" y="1607128"/>
            <a:ext cx="9869776" cy="2729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/>
              <a:t> 恩典</a:t>
            </a:r>
            <a:r>
              <a:rPr lang="zh-CN" altLang="en-US" sz="7200" b="1" dirty="0"/>
              <a:t>与真理</a:t>
            </a:r>
            <a:br>
              <a:rPr lang="en-US" altLang="zh-CN" sz="7200" b="1" dirty="0"/>
            </a:br>
            <a:r>
              <a:rPr lang="en-US" altLang="zh-CN" sz="6000" dirty="0"/>
              <a:t>《</a:t>
            </a:r>
            <a:r>
              <a:rPr lang="zh-CN" altLang="en-US" sz="6000" dirty="0"/>
              <a:t>约翰福音</a:t>
            </a:r>
            <a:r>
              <a:rPr lang="en-US" altLang="zh-CN" sz="6000" dirty="0"/>
              <a:t>》</a:t>
            </a:r>
            <a:r>
              <a:rPr lang="zh-CN" altLang="en-US" sz="6000" dirty="0"/>
              <a:t>导读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8314F-5AC7-6343-8363-A62C3EFC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437" y="4777379"/>
            <a:ext cx="10022176" cy="112628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Rev. John Pan</a:t>
            </a:r>
          </a:p>
        </p:txBody>
      </p:sp>
    </p:spTree>
    <p:extLst>
      <p:ext uri="{BB962C8B-B14F-4D97-AF65-F5344CB8AC3E}">
        <p14:creationId xmlns:p14="http://schemas.microsoft.com/office/powerpoint/2010/main" val="3997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4253-2075-884E-B874-9C019BFD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429491"/>
            <a:ext cx="10744199" cy="983673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圣灵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9878-CEE3-EB44-9F30-84755E2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3164"/>
            <a:ext cx="10958513" cy="51162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灵</a:t>
            </a:r>
            <a:r>
              <a:rPr lang="en-US" altLang="zh-CN" sz="40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风（</a:t>
            </a:r>
            <a:r>
              <a:rPr lang="en-US" altLang="zh-CN" sz="4000" dirty="0">
                <a:latin typeface="Times" pitchFamily="2" charset="0"/>
                <a:ea typeface="SimSun" panose="02010600030101010101" pitchFamily="2" charset="-122"/>
              </a:rPr>
              <a:t>NT Greek: </a:t>
            </a:r>
            <a:r>
              <a:rPr lang="el-GR" altLang="zh-CN" sz="4600" dirty="0" err="1">
                <a:latin typeface="Times" pitchFamily="2" charset="0"/>
                <a:ea typeface="SimSun" panose="02010600030101010101" pitchFamily="2" charset="-122"/>
              </a:rPr>
              <a:t>πνεῦμα</a:t>
            </a:r>
            <a:r>
              <a:rPr lang="zh-CN" altLang="en-US" sz="4000" dirty="0">
                <a:latin typeface="Times" pitchFamily="2" charset="0"/>
                <a:ea typeface="SimSun" panose="02010600030101010101" pitchFamily="2" charset="-122"/>
              </a:rPr>
              <a:t>；</a:t>
            </a:r>
            <a:r>
              <a:rPr lang="en-US" altLang="zh-CN" sz="4000" dirty="0">
                <a:latin typeface="Times" pitchFamily="2" charset="0"/>
                <a:ea typeface="SimSun" panose="02010600030101010101" pitchFamily="2" charset="-122"/>
              </a:rPr>
              <a:t>OT Hebrew: </a:t>
            </a:r>
            <a:r>
              <a:rPr lang="he-IL" altLang="zh-CN" sz="5100" dirty="0">
                <a:latin typeface="Times" pitchFamily="2" charset="0"/>
                <a:ea typeface="SimSun" panose="02010600030101010101" pitchFamily="2" charset="-122"/>
              </a:rPr>
              <a:t>רוּח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重生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4000" dirty="0">
                <a:latin typeface="SimSun" panose="02010600030101010101" pitchFamily="2" charset="-122"/>
                <a:ea typeface="SimSun" panose="02010600030101010101" pitchFamily="2" charset="-122"/>
              </a:rPr>
              <a:t>3:5-8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）；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保惠师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叫他永远与你们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同在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14:16-17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他要将一切的事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指教</a:t>
            </a: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你们，并且要叫你们想起我对你们所说的一切话。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14:26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他来了，就要为我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作见证</a:t>
            </a: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。你们也要作见证，因为你们从起头就与我同在。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15:26-27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他既来了，就要叫世人为罪、为义、为审判，自己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责备</a:t>
            </a: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自己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16:8-11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他要引导你们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明白</a:t>
            </a: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（原文作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进入</a:t>
            </a: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）一切的真理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16:13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他要</a:t>
            </a:r>
            <a:r>
              <a:rPr lang="zh-CN" altLang="en-US" sz="3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荣耀我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100" dirty="0">
                <a:latin typeface="SimSun" panose="02010600030101010101" pitchFamily="2" charset="-122"/>
                <a:ea typeface="SimSun" panose="02010600030101010101" pitchFamily="2" charset="-122"/>
              </a:rPr>
              <a:t>16:14</a:t>
            </a:r>
            <a:r>
              <a:rPr lang="zh-CN" altLang="en-US" sz="3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47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 descr="blue-marble">
            <a:extLst>
              <a:ext uri="{FF2B5EF4-FFF2-40B4-BE49-F238E27FC236}">
                <a16:creationId xmlns:a16="http://schemas.microsoft.com/office/drawing/2014/main" id="{5EE34039-B27E-A647-AFC3-58553B7E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1381126"/>
            <a:ext cx="2779712" cy="8048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约翰福音</a:t>
            </a:r>
          </a:p>
        </p:txBody>
      </p:sp>
      <p:sp>
        <p:nvSpPr>
          <p:cNvPr id="94213" name="Rectangle 5" descr="red-marble">
            <a:extLst>
              <a:ext uri="{FF2B5EF4-FFF2-40B4-BE49-F238E27FC236}">
                <a16:creationId xmlns:a16="http://schemas.microsoft.com/office/drawing/2014/main" id="{9F64FD4A-13A4-4D4A-8FBB-FFB9E82A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1381126"/>
            <a:ext cx="2779712" cy="804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使徒行传</a:t>
            </a:r>
          </a:p>
        </p:txBody>
      </p:sp>
      <p:sp>
        <p:nvSpPr>
          <p:cNvPr id="94214" name="Rectangle 6" descr="Blue tissue paper">
            <a:extLst>
              <a:ext uri="{FF2B5EF4-FFF2-40B4-BE49-F238E27FC236}">
                <a16:creationId xmlns:a16="http://schemas.microsoft.com/office/drawing/2014/main" id="{46A52342-1E0D-3B49-8F2F-0A344FAD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2222501"/>
            <a:ext cx="2779712" cy="8048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生命的灵</a:t>
            </a:r>
          </a:p>
        </p:txBody>
      </p:sp>
      <p:sp>
        <p:nvSpPr>
          <p:cNvPr id="94215" name="Rectangle 7" descr="Pink tissue paper">
            <a:extLst>
              <a:ext uri="{FF2B5EF4-FFF2-40B4-BE49-F238E27FC236}">
                <a16:creationId xmlns:a16="http://schemas.microsoft.com/office/drawing/2014/main" id="{972E1BAC-6054-5846-A5DD-38BE7FBF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222501"/>
            <a:ext cx="2779712" cy="8048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能力的灵</a:t>
            </a:r>
          </a:p>
        </p:txBody>
      </p:sp>
      <p:sp>
        <p:nvSpPr>
          <p:cNvPr id="94216" name="Rectangle 8" descr="Blue tissue paper">
            <a:extLst>
              <a:ext uri="{FF2B5EF4-FFF2-40B4-BE49-F238E27FC236}">
                <a16:creationId xmlns:a16="http://schemas.microsoft.com/office/drawing/2014/main" id="{14A92F1B-3798-EC4A-970B-39E15662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3903663"/>
            <a:ext cx="2779712" cy="8048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活水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7:38-39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217" name="Rectangle 9" descr="Pink tissue paper">
            <a:extLst>
              <a:ext uri="{FF2B5EF4-FFF2-40B4-BE49-F238E27FC236}">
                <a16:creationId xmlns:a16="http://schemas.microsoft.com/office/drawing/2014/main" id="{2E1D67D8-15F7-9741-8D0F-4F188098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3903663"/>
            <a:ext cx="2779712" cy="8048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火焰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2:1-4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218" name="Rectangle 10" descr="Blue tissue paper">
            <a:extLst>
              <a:ext uri="{FF2B5EF4-FFF2-40B4-BE49-F238E27FC236}">
                <a16:creationId xmlns:a16="http://schemas.microsoft.com/office/drawing/2014/main" id="{B697F4BC-33A1-7246-9CDA-091D4D03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5586413"/>
            <a:ext cx="2779712" cy="8048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气</a:t>
            </a:r>
          </a:p>
        </p:txBody>
      </p:sp>
      <p:sp>
        <p:nvSpPr>
          <p:cNvPr id="94219" name="Rectangle 11" descr="Pink tissue paper">
            <a:extLst>
              <a:ext uri="{FF2B5EF4-FFF2-40B4-BE49-F238E27FC236}">
                <a16:creationId xmlns:a16="http://schemas.microsoft.com/office/drawing/2014/main" id="{93E7F688-A2C9-6D4B-ADE5-F791C51E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5586413"/>
            <a:ext cx="2779712" cy="8048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风</a:t>
            </a:r>
          </a:p>
        </p:txBody>
      </p:sp>
      <p:sp>
        <p:nvSpPr>
          <p:cNvPr id="94220" name="Rectangle 12" descr="Blue tissue paper">
            <a:extLst>
              <a:ext uri="{FF2B5EF4-FFF2-40B4-BE49-F238E27FC236}">
                <a16:creationId xmlns:a16="http://schemas.microsoft.com/office/drawing/2014/main" id="{07F8EAEA-6A02-004C-8553-92F1DC63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4745038"/>
            <a:ext cx="2779712" cy="8048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里面涌出</a:t>
            </a:r>
          </a:p>
        </p:txBody>
      </p:sp>
      <p:sp>
        <p:nvSpPr>
          <p:cNvPr id="94221" name="Rectangle 13" descr="Pink tissue paper">
            <a:extLst>
              <a:ext uri="{FF2B5EF4-FFF2-40B4-BE49-F238E27FC236}">
                <a16:creationId xmlns:a16="http://schemas.microsoft.com/office/drawing/2014/main" id="{7A24AF06-08FA-9648-9600-7299486C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745038"/>
            <a:ext cx="2779712" cy="8048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上面降下</a:t>
            </a:r>
          </a:p>
        </p:txBody>
      </p:sp>
      <p:sp>
        <p:nvSpPr>
          <p:cNvPr id="94222" name="Rectangle 14" descr="Newsprint">
            <a:extLst>
              <a:ext uri="{FF2B5EF4-FFF2-40B4-BE49-F238E27FC236}">
                <a16:creationId xmlns:a16="http://schemas.microsoft.com/office/drawing/2014/main" id="{66908762-A81A-D948-AE6E-E5DC6865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9" y="539751"/>
            <a:ext cx="5595937" cy="8048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比较</a:t>
            </a:r>
            <a:endParaRPr lang="zh-TW" altLang="en-US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223" name="Rectangle 15" descr="Blue tissue paper">
            <a:extLst>
              <a:ext uri="{FF2B5EF4-FFF2-40B4-BE49-F238E27FC236}">
                <a16:creationId xmlns:a16="http://schemas.microsoft.com/office/drawing/2014/main" id="{F490BB30-37AA-D04B-99CD-0053721C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3063876"/>
            <a:ext cx="2779712" cy="8048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使生命改变像主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224" name="Rectangle 16" descr="Pink tissue paper">
            <a:extLst>
              <a:ext uri="{FF2B5EF4-FFF2-40B4-BE49-F238E27FC236}">
                <a16:creationId xmlns:a16="http://schemas.microsoft.com/office/drawing/2014/main" id="{E5E0243C-2821-6342-AFD0-176CEDAD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3063876"/>
            <a:ext cx="2779712" cy="8048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使服事满有能力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9" grpId="0" animBg="1"/>
      <p:bldP spid="94220" grpId="0" animBg="1"/>
      <p:bldP spid="94221" grpId="0" animBg="1"/>
      <p:bldP spid="94222" grpId="0" animBg="1"/>
      <p:bldP spid="94223" grpId="0" animBg="1"/>
      <p:bldP spid="942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1F73-7397-994C-B379-7F7205A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4" y="624110"/>
            <a:ext cx="10375898" cy="790353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彼此相愛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0CD6D-61B1-AF4D-8BFC-D060CE1F3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71625"/>
            <a:ext cx="6757988" cy="50720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首先经历主的愛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耶稣说：“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我若不洗你，你就与我无分了。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13:8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/>
              <a:t>然后彼此相愛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我是你们的主，你们的夫子，尚且洗你们的脚，你们也当</a:t>
            </a:r>
            <a:r>
              <a:rPr lang="zh-CN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彼此洗脚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。我给你们作了榜样，叫你们照著我向你们所做的去做。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13:14-15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我赐给你们一条</a:t>
            </a:r>
            <a:r>
              <a:rPr lang="zh-CN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新命令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，乃是叫你们</a:t>
            </a:r>
            <a:r>
              <a:rPr lang="zh-CN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彼此相愛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zh-CN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我怎样愛你们，你们也要怎样相愛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。你们若有彼此相愛的心，众人因此就认出你们是我的门徒了。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13:34-35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4" descr="Jesus-washing-His-disciples-feet-001">
            <a:extLst>
              <a:ext uri="{FF2B5EF4-FFF2-40B4-BE49-F238E27FC236}">
                <a16:creationId xmlns:a16="http://schemas.microsoft.com/office/drawing/2014/main" id="{B3CFF9C1-289F-DB4A-A846-7349848C61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68" y="1673224"/>
            <a:ext cx="3642519" cy="4706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1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2825-DA4F-4C4B-8DB8-A2CE850C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624110"/>
            <a:ext cx="10333037" cy="76177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  合而为一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17A5-B527-494E-A458-F9B778ED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614487"/>
            <a:ext cx="10644188" cy="482917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dirty="0"/>
              <a:t>约</a:t>
            </a:r>
            <a:r>
              <a:rPr lang="en-US" altLang="zh-CN" sz="3200" dirty="0"/>
              <a:t>17:21-23</a:t>
            </a:r>
          </a:p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使他们都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正如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你父在我里面，我在你里面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，使他们也在我们里面，叫世人可以信你差了我来。</a:t>
            </a:r>
          </a:p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你所赐给我的荣耀，我已赐给他们，使他们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像我们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我在他们里面，你在我里面，使他们完完全全的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叫世人知道你差了我来，也知道你愛他们如同愛我一样。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78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0D47-A378-AD46-9C58-051F62ED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6" y="514350"/>
            <a:ext cx="10333036" cy="85725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十架七言之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9662B-1323-AB4F-9B49-0675CD593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6" y="1485900"/>
            <a:ext cx="7349708" cy="511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#3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耶稣见母亲和他所愛的那门徒站在旁边，就对他母亲说：“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母亲，看，你的儿子！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pPr marL="0" indent="0">
              <a:buNone/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又对那门徒说：“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看，你的母亲！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”从此，那门徒就接他到自己家里去了。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19:26-27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#5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这事以后，耶稣知道各样的事已经成了，为要使经上的话应验，就说：“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我渴了。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19:28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；诗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69:21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#6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耶稣尝了那醋，就说：“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成了！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”便低下头，将灵魂交付神了。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19:30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成了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”：</a:t>
            </a:r>
            <a:r>
              <a:rPr lang="en-US" altLang="zh-CN" sz="2800" dirty="0">
                <a:latin typeface="Times" pitchFamily="2" charset="0"/>
                <a:ea typeface="KaiTi" panose="02010609060101010101" pitchFamily="49" charset="-122"/>
              </a:rPr>
              <a:t>It is finished. 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不是“完了”。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2" descr="jescucfy">
            <a:extLst>
              <a:ext uri="{FF2B5EF4-FFF2-40B4-BE49-F238E27FC236}">
                <a16:creationId xmlns:a16="http://schemas.microsoft.com/office/drawing/2014/main" id="{04A0D379-94F5-624B-B72F-00E59BA10F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84" y="1276350"/>
            <a:ext cx="3423066" cy="55288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0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Parchment">
            <a:extLst>
              <a:ext uri="{FF2B5EF4-FFF2-40B4-BE49-F238E27FC236}">
                <a16:creationId xmlns:a16="http://schemas.microsoft.com/office/drawing/2014/main" id="{A70B7746-0C24-FB48-98E3-B6985948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1981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种甚么，收甚么</a:t>
            </a:r>
          </a:p>
        </p:txBody>
      </p:sp>
      <p:sp>
        <p:nvSpPr>
          <p:cNvPr id="45059" name="Rectangle 3" descr="Brown marble">
            <a:extLst>
              <a:ext uri="{FF2B5EF4-FFF2-40B4-BE49-F238E27FC236}">
                <a16:creationId xmlns:a16="http://schemas.microsoft.com/office/drawing/2014/main" id="{D2CD69D9-B017-7B4A-A300-CBBC42039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"/>
            <a:ext cx="23622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苦难的原因</a:t>
            </a:r>
            <a:endParaRPr lang="zh-TW" altLang="en-US" sz="200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60" name="Rectangle 4" descr="Recycled paper">
            <a:extLst>
              <a:ext uri="{FF2B5EF4-FFF2-40B4-BE49-F238E27FC236}">
                <a16:creationId xmlns:a16="http://schemas.microsoft.com/office/drawing/2014/main" id="{58D07D45-C67B-644A-B8D8-B18D1B36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自己的罪或愚昧</a:t>
            </a:r>
          </a:p>
        </p:txBody>
      </p:sp>
      <p:sp>
        <p:nvSpPr>
          <p:cNvPr id="45061" name="Rectangle 5" descr="Recycled paper">
            <a:extLst>
              <a:ext uri="{FF2B5EF4-FFF2-40B4-BE49-F238E27FC236}">
                <a16:creationId xmlns:a16="http://schemas.microsoft.com/office/drawing/2014/main" id="{ED844667-E408-1541-B555-F1D2ED4D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神的主宰</a:t>
            </a:r>
          </a:p>
        </p:txBody>
      </p:sp>
      <p:sp>
        <p:nvSpPr>
          <p:cNvPr id="45062" name="Rectangle 6" descr="Recycled paper">
            <a:extLst>
              <a:ext uri="{FF2B5EF4-FFF2-40B4-BE49-F238E27FC236}">
                <a16:creationId xmlns:a16="http://schemas.microsoft.com/office/drawing/2014/main" id="{1AB134FC-06F9-E44B-9DE7-76873854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为义受苦</a:t>
            </a:r>
          </a:p>
        </p:txBody>
      </p:sp>
      <p:sp>
        <p:nvSpPr>
          <p:cNvPr id="45063" name="Rectangle 7" descr="Brown marble">
            <a:extLst>
              <a:ext uri="{FF2B5EF4-FFF2-40B4-BE49-F238E27FC236}">
                <a16:creationId xmlns:a16="http://schemas.microsoft.com/office/drawing/2014/main" id="{47970C15-FDE9-564D-88A3-D5B18914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457200"/>
            <a:ext cx="2359025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苦难的意义</a:t>
            </a:r>
            <a:endParaRPr lang="zh-TW" altLang="en-US" sz="200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64" name="Rectangle 8" descr="Parchment">
            <a:extLst>
              <a:ext uri="{FF2B5EF4-FFF2-40B4-BE49-F238E27FC236}">
                <a16:creationId xmlns:a16="http://schemas.microsoft.com/office/drawing/2014/main" id="{D68359D5-3D15-9741-A2CF-657160C4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3505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彰显神的作为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65" name="Rectangle 9" descr="Parchment">
            <a:extLst>
              <a:ext uri="{FF2B5EF4-FFF2-40B4-BE49-F238E27FC236}">
                <a16:creationId xmlns:a16="http://schemas.microsoft.com/office/drawing/2014/main" id="{5B243B16-5253-8B4B-8302-E6C6A7DE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1219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与主同苦同荣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66" name="Rectangle 10" descr="Recycled paper">
            <a:extLst>
              <a:ext uri="{FF2B5EF4-FFF2-40B4-BE49-F238E27FC236}">
                <a16:creationId xmlns:a16="http://schemas.microsoft.com/office/drawing/2014/main" id="{C4AA7E75-0F12-DF41-AFA7-B72CEA4E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43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别人的罪</a:t>
            </a:r>
          </a:p>
        </p:txBody>
      </p:sp>
      <p:sp>
        <p:nvSpPr>
          <p:cNvPr id="45067" name="Rectangle 11" descr="Parchment">
            <a:extLst>
              <a:ext uri="{FF2B5EF4-FFF2-40B4-BE49-F238E27FC236}">
                <a16:creationId xmlns:a16="http://schemas.microsoft.com/office/drawing/2014/main" id="{E5587A87-BB97-5D48-B020-A1D0D38BF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743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受牵连</a:t>
            </a:r>
          </a:p>
        </p:txBody>
      </p:sp>
      <p:sp>
        <p:nvSpPr>
          <p:cNvPr id="45068" name="Rectangle 12" descr="Recycled paper">
            <a:extLst>
              <a:ext uri="{FF2B5EF4-FFF2-40B4-BE49-F238E27FC236}">
                <a16:creationId xmlns:a16="http://schemas.microsoft.com/office/drawing/2014/main" id="{60890B27-C2B8-3246-AE18-2E2183B4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91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神的试验</a:t>
            </a:r>
          </a:p>
        </p:txBody>
      </p:sp>
      <p:sp>
        <p:nvSpPr>
          <p:cNvPr id="45069" name="Rectangle 13" descr="Parchment">
            <a:extLst>
              <a:ext uri="{FF2B5EF4-FFF2-40B4-BE49-F238E27FC236}">
                <a16:creationId xmlns:a16="http://schemas.microsoft.com/office/drawing/2014/main" id="{DEB146D2-C4D6-ED42-9AC0-D8B61750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791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光照和炼净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70" name="Rectangle 14" descr="Recycled paper">
            <a:extLst>
              <a:ext uri="{FF2B5EF4-FFF2-40B4-BE49-F238E27FC236}">
                <a16:creationId xmlns:a16="http://schemas.microsoft.com/office/drawing/2014/main" id="{65400957-E22C-4649-9E82-BFEBE495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67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神的约束</a:t>
            </a:r>
          </a:p>
        </p:txBody>
      </p:sp>
      <p:sp>
        <p:nvSpPr>
          <p:cNvPr id="45071" name="Rectangle 15" descr="Parchment">
            <a:extLst>
              <a:ext uri="{FF2B5EF4-FFF2-40B4-BE49-F238E27FC236}">
                <a16:creationId xmlns:a16="http://schemas.microsoft.com/office/drawing/2014/main" id="{F938D6FD-8083-C347-8272-B1475608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4267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保护不犯罪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72" name="Rectangle 16" descr="Recycled paper">
            <a:extLst>
              <a:ext uri="{FF2B5EF4-FFF2-40B4-BE49-F238E27FC236}">
                <a16:creationId xmlns:a16="http://schemas.microsoft.com/office/drawing/2014/main" id="{B598E5F4-41E9-CE41-BDF5-83845FCFF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2362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神的管教</a:t>
            </a:r>
          </a:p>
        </p:txBody>
      </p:sp>
      <p:sp>
        <p:nvSpPr>
          <p:cNvPr id="45073" name="Rectangle 17" descr="Parchment">
            <a:extLst>
              <a:ext uri="{FF2B5EF4-FFF2-40B4-BE49-F238E27FC236}">
                <a16:creationId xmlns:a16="http://schemas.microsoft.com/office/drawing/2014/main" id="{6A86EB90-D7E2-D04E-885C-98B13124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029200"/>
            <a:ext cx="2359025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与神的圣洁有分</a:t>
            </a:r>
          </a:p>
        </p:txBody>
      </p:sp>
      <p:sp>
        <p:nvSpPr>
          <p:cNvPr id="45074" name="Rectangle 18" descr="Brown marble">
            <a:extLst>
              <a:ext uri="{FF2B5EF4-FFF2-40B4-BE49-F238E27FC236}">
                <a16:creationId xmlns:a16="http://schemas.microsoft.com/office/drawing/2014/main" id="{1F24DB68-F039-1F4C-BC5A-5BAAAE0C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457200"/>
            <a:ext cx="2359025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例子</a:t>
            </a:r>
          </a:p>
        </p:txBody>
      </p:sp>
      <p:sp>
        <p:nvSpPr>
          <p:cNvPr id="45075" name="Rectangle 19" descr="Stationery">
            <a:extLst>
              <a:ext uri="{FF2B5EF4-FFF2-40B4-BE49-F238E27FC236}">
                <a16:creationId xmlns:a16="http://schemas.microsoft.com/office/drawing/2014/main" id="{BD409024-2C21-2A47-B3D8-43161793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1981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大卫犯罪</a:t>
            </a:r>
          </a:p>
        </p:txBody>
      </p:sp>
      <p:sp>
        <p:nvSpPr>
          <p:cNvPr id="45076" name="Rectangle 20" descr="Stationery">
            <a:extLst>
              <a:ext uri="{FF2B5EF4-FFF2-40B4-BE49-F238E27FC236}">
                <a16:creationId xmlns:a16="http://schemas.microsoft.com/office/drawing/2014/main" id="{68C49184-6942-B04F-B84A-DC8D3EB2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3505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生来瞎眼者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77" name="Rectangle 21" descr="Stationery">
            <a:extLst>
              <a:ext uri="{FF2B5EF4-FFF2-40B4-BE49-F238E27FC236}">
                <a16:creationId xmlns:a16="http://schemas.microsoft.com/office/drawing/2014/main" id="{1719287B-AB38-FF44-97C6-E7F3499C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1219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耶稣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使徒</a:t>
            </a:r>
          </a:p>
        </p:txBody>
      </p:sp>
      <p:sp>
        <p:nvSpPr>
          <p:cNvPr id="45078" name="Rectangle 22" descr="Stationery">
            <a:extLst>
              <a:ext uri="{FF2B5EF4-FFF2-40B4-BE49-F238E27FC236}">
                <a16:creationId xmlns:a16="http://schemas.microsoft.com/office/drawing/2014/main" id="{6D969649-1C71-3A40-A492-4DCBC7E4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2743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伯利恒的婴孩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79" name="Rectangle 23" descr="Stationery">
            <a:extLst>
              <a:ext uri="{FF2B5EF4-FFF2-40B4-BE49-F238E27FC236}">
                <a16:creationId xmlns:a16="http://schemas.microsoft.com/office/drawing/2014/main" id="{B7A6B8B1-4F14-2F4E-8484-2A629852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5791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约伯</a:t>
            </a:r>
          </a:p>
        </p:txBody>
      </p:sp>
      <p:sp>
        <p:nvSpPr>
          <p:cNvPr id="45080" name="Rectangle 24" descr="Stationery">
            <a:extLst>
              <a:ext uri="{FF2B5EF4-FFF2-40B4-BE49-F238E27FC236}">
                <a16:creationId xmlns:a16="http://schemas.microsoft.com/office/drawing/2014/main" id="{8191982F-D17A-8044-9069-74C73BBF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4267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保罗的刺</a:t>
            </a:r>
          </a:p>
        </p:txBody>
      </p:sp>
      <p:sp>
        <p:nvSpPr>
          <p:cNvPr id="45081" name="Rectangle 25" descr="Stationery">
            <a:extLst>
              <a:ext uri="{FF2B5EF4-FFF2-40B4-BE49-F238E27FC236}">
                <a16:creationId xmlns:a16="http://schemas.microsoft.com/office/drawing/2014/main" id="{4A091D1B-B8D4-D74D-8A91-E1C961D5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6" y="5029200"/>
            <a:ext cx="2359025" cy="685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雅各</a:t>
            </a:r>
          </a:p>
        </p:txBody>
      </p:sp>
      <p:sp>
        <p:nvSpPr>
          <p:cNvPr id="45082" name="AutoShape 26">
            <a:extLst>
              <a:ext uri="{FF2B5EF4-FFF2-40B4-BE49-F238E27FC236}">
                <a16:creationId xmlns:a16="http://schemas.microsoft.com/office/drawing/2014/main" id="{5786FDA6-98CE-184F-9EBC-AE54E3882119}"/>
              </a:ext>
            </a:extLst>
          </p:cNvPr>
          <p:cNvSpPr>
            <a:spLocks/>
          </p:cNvSpPr>
          <p:nvPr/>
        </p:nvSpPr>
        <p:spPr bwMode="auto">
          <a:xfrm>
            <a:off x="2286000" y="20193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Text Box 27">
            <a:extLst>
              <a:ext uri="{FF2B5EF4-FFF2-40B4-BE49-F238E27FC236}">
                <a16:creationId xmlns:a16="http://schemas.microsoft.com/office/drawing/2014/main" id="{1026756C-16A3-6041-A398-9E031579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1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</a:t>
            </a:r>
          </a:p>
          <a:p>
            <a:r>
              <a:rPr lang="zh-TW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极</a:t>
            </a:r>
          </a:p>
        </p:txBody>
      </p:sp>
      <p:sp>
        <p:nvSpPr>
          <p:cNvPr id="45084" name="AutoShape 28">
            <a:extLst>
              <a:ext uri="{FF2B5EF4-FFF2-40B4-BE49-F238E27FC236}">
                <a16:creationId xmlns:a16="http://schemas.microsoft.com/office/drawing/2014/main" id="{622070E8-BA1E-AF4B-B7AF-AB92067C267C}"/>
              </a:ext>
            </a:extLst>
          </p:cNvPr>
          <p:cNvSpPr>
            <a:spLocks/>
          </p:cNvSpPr>
          <p:nvPr/>
        </p:nvSpPr>
        <p:spPr bwMode="auto">
          <a:xfrm>
            <a:off x="2286000" y="3527425"/>
            <a:ext cx="76200" cy="2928938"/>
          </a:xfrm>
          <a:prstGeom prst="leftBrace">
            <a:avLst>
              <a:gd name="adj1" fmla="val 320313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id="{84062E83-34F5-B345-8967-EC28953B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1"/>
            <a:ext cx="438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</a:p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积</a:t>
            </a:r>
          </a:p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极</a:t>
            </a:r>
          </a:p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</a:t>
            </a:r>
          </a:p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目</a:t>
            </a:r>
          </a:p>
          <a:p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endParaRPr lang="zh-TW" altLang="en-US" sz="200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086" name="AutoShape 30">
            <a:extLst>
              <a:ext uri="{FF2B5EF4-FFF2-40B4-BE49-F238E27FC236}">
                <a16:creationId xmlns:a16="http://schemas.microsoft.com/office/drawing/2014/main" id="{7473B8AB-6916-6D4F-BDA7-EADA7C95F847}"/>
              </a:ext>
            </a:extLst>
          </p:cNvPr>
          <p:cNvSpPr>
            <a:spLocks/>
          </p:cNvSpPr>
          <p:nvPr/>
        </p:nvSpPr>
        <p:spPr bwMode="auto">
          <a:xfrm>
            <a:off x="2286000" y="1235076"/>
            <a:ext cx="76200" cy="658813"/>
          </a:xfrm>
          <a:prstGeom prst="leftBrace">
            <a:avLst>
              <a:gd name="adj1" fmla="val 72049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Text Box 31">
            <a:extLst>
              <a:ext uri="{FF2B5EF4-FFF2-40B4-BE49-F238E27FC236}">
                <a16:creationId xmlns:a16="http://schemas.microsoft.com/office/drawing/2014/main" id="{4404D822-0222-D549-919D-01F0A92BE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6026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荣</a:t>
            </a:r>
          </a:p>
          <a:p>
            <a:r>
              <a:rPr lang="zh-TW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耀</a:t>
            </a:r>
          </a:p>
        </p:txBody>
      </p:sp>
      <p:sp>
        <p:nvSpPr>
          <p:cNvPr id="45088" name="Oval 32">
            <a:extLst>
              <a:ext uri="{FF2B5EF4-FFF2-40B4-BE49-F238E27FC236}">
                <a16:creationId xmlns:a16="http://schemas.microsoft.com/office/drawing/2014/main" id="{EB55B869-B871-8E49-B7DD-81FD07564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1" y="3611564"/>
            <a:ext cx="1755775" cy="511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3124-2DAE-DF40-B32C-CEFE885A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00063"/>
            <a:ext cx="10190161" cy="814387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施洗约翰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2DB06-A5E4-6141-A7AA-3B7CBD4C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49" y="1457325"/>
            <a:ext cx="7129463" cy="5200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有一个人，是从神那里差来的，名叫约翰。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这人来，为要作见证，就是为光作见证，叫众人因他可以信。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1:6-7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他说：“我就是那在旷野有人声喊著说：‘修直主的道路’，正如先知以赛亚所说的。”（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1:23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约翰回答说：“我是用水施洗，但有一位站在你们中间，是你们不认识的，就是那在我以后来的，我给他解鞋带也不配。”（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1:26-27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次日，约翰看见耶稣来到他那里，就说：“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看哪，神的羔羊，除去世人罪孽的！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我曾看见圣灵，彷佛鸽子从天降下，住在祂的身上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我看见了，就证明这是神的儿子。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1:29-34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再次日，约翰同两个门徒站在那里。他见耶稣行走，就说：“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看哪！这是神的羔羊！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”两个门徒听见他的话，就跟从了耶稣。（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1:35-37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约翰说：“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若不是从天上赐的，人就不能得什么。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我曾说：‘我不是基督，是奉差遣在他前面的’，你们自己可以给我作见证。娶新妇的就是新郎；新郎的朋友站著，听见新郎的声音就甚喜乐。故此，我这喜乐满足了。</a:t>
            </a:r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祂必兴旺，我必衰微</a:t>
            </a:r>
            <a:r>
              <a:rPr lang="zh-CN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3:27-30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endParaRPr lang="zh-CN" altLang="en-US" dirty="0"/>
          </a:p>
          <a:p>
            <a:endParaRPr lang="en-US" dirty="0"/>
          </a:p>
        </p:txBody>
      </p:sp>
      <p:pic>
        <p:nvPicPr>
          <p:cNvPr id="6" name="Picture 7" descr="jesus-baptism(rh)">
            <a:extLst>
              <a:ext uri="{FF2B5EF4-FFF2-40B4-BE49-F238E27FC236}">
                <a16:creationId xmlns:a16="http://schemas.microsoft.com/office/drawing/2014/main" id="{061C5653-9F8B-F642-90EB-2B8DA3221C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02" y="1314450"/>
            <a:ext cx="3789733" cy="5343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3B72-F2BF-6F45-B0A7-EA91F99D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8" y="557213"/>
            <a:ext cx="10347323" cy="814387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伯大尼的马利亚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BED2-8E82-1F43-BF4F-B2CFE445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413" y="1371600"/>
            <a:ext cx="6864349" cy="4914900"/>
          </a:xfrm>
        </p:spPr>
        <p:txBody>
          <a:bodyPr>
            <a:noAutofit/>
          </a:bodyPr>
          <a:lstStyle/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逾越节前六日，耶稣来到伯大尼，就是他叫拉撒路从死里复活之处。有人在那里给耶稣预备筵席；马大伺候，拉撒路也在那同耶稣坐席的人中。马利亚就拿著一斤极贵的真哪哒香膏，抹耶稣的脚，又用自己的头发去擦，屋里就满了膏的香气。（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12:1-3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耶稣说：“</a:t>
            </a:r>
            <a:r>
              <a:rPr lang="zh-CN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由她吧！为什么难为她呢？她在我身上做的是</a:t>
            </a:r>
            <a:r>
              <a:rPr lang="zh-CN" altLang="en-US" sz="22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一件美事</a:t>
            </a:r>
            <a:r>
              <a:rPr lang="zh-CN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。因为常有穷人和你们同在，要向他们行善随时都可以；只是你们不常有我。</a:t>
            </a:r>
            <a:r>
              <a:rPr lang="zh-CN" altLang="en-US" sz="2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她所做的，是尽她所能的；她是为我安葬的事把香膏预先浇在我身上。</a:t>
            </a:r>
            <a:endParaRPr lang="en-US" altLang="zh-CN" sz="2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我实在告诉你们，普天之下，无论在什么地方传这福音，也要述说这女人所做的，以为记念。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”（可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14:6-9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；另参太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26:10-13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2" descr="4">
            <a:extLst>
              <a:ext uri="{FF2B5EF4-FFF2-40B4-BE49-F238E27FC236}">
                <a16:creationId xmlns:a16="http://schemas.microsoft.com/office/drawing/2014/main" id="{C3106C56-966D-EB4F-9C6E-A665FD79A3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2" y="2316274"/>
            <a:ext cx="4313238" cy="2670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7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3B72-F2BF-6F45-B0A7-EA91F99D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2926"/>
            <a:ext cx="10361611" cy="80010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抹大拉的马利亚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6BBA6-7C37-F340-8677-ABD6F48A4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576001"/>
            <a:ext cx="6700838" cy="5039112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七日的第一日清早，天还黑的时候，抹大拉的马利亚来到坟墓那里，看见石头从坟墓挪开了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20:1-13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耶稣问他说：“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妇人，为什么哭？你找谁呢？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20:15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耶稣说：“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马利亚。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”马利亚就转过来，用希伯来话对他说：“拉波尼！”（拉波尼就是夫子的意思。）（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20:16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耶稣说：“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不要摸我，因我还没有升上去见我的父。你往我弟兄那里去，告诉他们说，我要升上去见我的父，也是你们的父，见我的神，也是你们的神。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20:17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pPr marL="0" indent="0">
              <a:buNone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抹大拉的马利亚就去告诉门徒说：“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我已经看见了主。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”她又将主对她说的这话告诉他们。（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20:18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在七日的第一日清早，耶稣复活了，就先向抹大拉的马利亚显现（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耶稣从她身上曾赶出七个鬼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）。（可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16:9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所以我告诉你，她许多的罪都赦免了，因为她的愛多；但那赦免少的，他的愛就少。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（路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7:47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4" descr="The_resurrection_day_">
            <a:extLst>
              <a:ext uri="{FF2B5EF4-FFF2-40B4-BE49-F238E27FC236}">
                <a16:creationId xmlns:a16="http://schemas.microsoft.com/office/drawing/2014/main" id="{643F89AC-F07C-1141-AFCE-B89E8CD154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1576001"/>
            <a:ext cx="4136270" cy="5039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48EE-24BE-014A-A131-23BDBE77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4" y="542926"/>
            <a:ext cx="10375898" cy="80010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彼得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91F7F-6221-E043-BA00-91D59B838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713" y="1554162"/>
            <a:ext cx="7200899" cy="498951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耶稣看著他，说：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你是约翰的儿子西门，你要称为矶法。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（矶法翻出来就是彼得。）（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1:42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挨到西门彼得，彼得对祂说：“主啊，你洗我的脚吗？”耶稣回答说：“</a:t>
            </a:r>
            <a:r>
              <a:rPr lang="zh-CN" altLang="en-US" sz="25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我所做的，你如今不知道，后来必明白。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13:6-7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西门彼得问耶稣说：“主往那里去？”耶稣回答说：“</a:t>
            </a:r>
            <a:r>
              <a:rPr lang="zh-CN" altLang="en-US" sz="25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我所去的地方，你现在不能跟我去，后来却要跟我去。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”彼得说：“主啊，我为什么现在不能跟你去？我愿意为你舍命！”耶稣说：“</a:t>
            </a:r>
            <a:r>
              <a:rPr lang="zh-CN" altLang="en-US" sz="25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你愿意为我舍命吗？我实实在在的告诉你，鸡叫以先，你要三次不认我。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13: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36-</a:t>
            </a:r>
            <a:r>
              <a:rPr 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38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西门彼得带著一把刀，就拔出来，将大祭司的仆人砍了一刀，削掉他的右耳；那仆人名叫马勒古。耶稣就对彼得说：“</a:t>
            </a:r>
            <a:r>
              <a:rPr lang="zh-CN" altLang="en-US" sz="25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收刀入鞘吧，我父所给我的那杯，我岂可不喝呢？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500" dirty="0">
                <a:latin typeface="SimSun" panose="02010600030101010101" pitchFamily="2" charset="-122"/>
                <a:ea typeface="SimSun" panose="02010600030101010101" pitchFamily="2" charset="-122"/>
              </a:rPr>
              <a:t>18:10-11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7" descr="jesus-peter-lovest-thou-me-2">
            <a:extLst>
              <a:ext uri="{FF2B5EF4-FFF2-40B4-BE49-F238E27FC236}">
                <a16:creationId xmlns:a16="http://schemas.microsoft.com/office/drawing/2014/main" id="{9311D2F5-F59B-3140-8626-E1A92F12B8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554162"/>
            <a:ext cx="3658505" cy="498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5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F84F-5E3D-644D-B262-BFDE2024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3" y="457200"/>
            <a:ext cx="9911339" cy="1052945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约翰福音</a:t>
            </a:r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概论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D29C-31BE-1242-B15F-5960FB7E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3" y="1510145"/>
            <a:ext cx="10432472" cy="5056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约翰</a:t>
            </a:r>
            <a:r>
              <a:rPr lang="zh-CN" altLang="en-US" sz="34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CN" altLang="en-US" sz="3400" dirty="0"/>
              <a:t> </a:t>
            </a:r>
            <a:r>
              <a:rPr lang="el-GR" sz="3400" dirty="0" err="1"/>
              <a:t>Ἰ</a:t>
            </a:r>
            <a:r>
              <a:rPr lang="el-GR" sz="3400" dirty="0" err="1">
                <a:latin typeface="Times" pitchFamily="2" charset="0"/>
              </a:rPr>
              <a:t>ωάννης</a:t>
            </a:r>
            <a:r>
              <a:rPr lang="zh-CN" altLang="en-US" sz="3400" dirty="0">
                <a:latin typeface="SimSun" panose="02010600030101010101" pitchFamily="2" charset="-122"/>
                <a:ea typeface="SimSun" panose="02010600030101010101" pitchFamily="2" charset="-122"/>
              </a:rPr>
              <a:t>，主的恩典（</a:t>
            </a:r>
            <a:r>
              <a:rPr lang="en-US" altLang="zh-CN" sz="3400" dirty="0">
                <a:latin typeface="Times" pitchFamily="2" charset="0"/>
                <a:ea typeface="SimSun" panose="02010600030101010101" pitchFamily="2" charset="-122"/>
              </a:rPr>
              <a:t>Grace</a:t>
            </a:r>
            <a:r>
              <a:rPr lang="zh-CN" altLang="en-US" sz="3400" dirty="0">
                <a:latin typeface="Times" pitchFamily="2" charset="0"/>
                <a:ea typeface="SimSun" panose="02010600030101010101" pitchFamily="2" charset="-122"/>
              </a:rPr>
              <a:t> </a:t>
            </a:r>
            <a:r>
              <a:rPr lang="en-US" altLang="zh-CN" sz="3400" dirty="0">
                <a:latin typeface="Times" pitchFamily="2" charset="0"/>
                <a:ea typeface="SimSun" panose="02010600030101010101" pitchFamily="2" charset="-122"/>
              </a:rPr>
              <a:t>of Lord</a:t>
            </a:r>
            <a:r>
              <a:rPr lang="zh-CN" altLang="en-US" sz="3400" dirty="0">
                <a:latin typeface="SimSun" panose="02010600030101010101" pitchFamily="2" charset="-122"/>
                <a:ea typeface="SimSun" panose="02010600030101010101" pitchFamily="2" charset="-122"/>
              </a:rPr>
              <a:t>）；</a:t>
            </a:r>
            <a:endParaRPr lang="en-US" altLang="zh-CN" sz="3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耶稣第一批呼召的门徒之一（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1:40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；可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1:19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）；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主所愛的门徒（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13:23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19:26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21:20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）。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写作时间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：约主后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80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年，晚于符类福音。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写作对象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：普世信徒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写作目的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：强调耶稣基督之神人二性，回应异端攻击。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钥节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神愛世人，甚至将祂的独生子赐给他们，叫一切信祂的，不至灭亡，反得永生。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3:16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8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4EAE-73C4-0945-B629-62EBD303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188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FC1F-D8AE-DA43-8F2D-5A40EC5F3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313" y="1100137"/>
            <a:ext cx="5545763" cy="5160895"/>
          </a:xfrm>
        </p:spPr>
        <p:txBody>
          <a:bodyPr>
            <a:noAutofit/>
          </a:bodyPr>
          <a:lstStyle/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那看门的使女对彼得说：“你不也是这人的门徒吗？”他说：“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我不是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。”（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18:17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西门彼得正站著烤火，有人对他说：“你不也是他的门徒吗？”彼得不承认，说：“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我不是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。”（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18:25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有大祭司的一个仆人，是彼得削掉耳朵那人的亲属，说：“我不是看见你同他在园子里吗？”彼得又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不承认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立时鸡就叫了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18:26-27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西门彼得对他们说：“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我打鱼去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。”他们说：“我们也和你同去。”他们就出去，上了船；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那一夜并没有打著什么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21:3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cf.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路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5:5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天将亮的时候，耶稣站在岸上，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门徒却不知道是耶稣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。耶稣就对他们说：“</a:t>
            </a:r>
            <a:r>
              <a:rPr lang="zh-CN" altLang="en-US" sz="19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小子！你们有吃的没有？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”他们回答说：“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没有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。”（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21:4-5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8369D-4E8A-2044-B08A-CE3E669C5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988" y="857250"/>
            <a:ext cx="5143499" cy="5903768"/>
          </a:xfrm>
        </p:spPr>
        <p:txBody>
          <a:bodyPr>
            <a:noAutofit/>
          </a:bodyPr>
          <a:lstStyle/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他们吃完了早饭，耶稣对西门彼得说：“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约翰的儿子西门，你愛我比这些更深吗？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”彼得说：“主啊，是的，你知道我愛你。”耶稣对他说：“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你喂养我的小羊。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21:15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耶稣第二次又对他说：“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约翰的儿子西门，你愛我吗？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”彼得说：“主啊，是的，你知道我愛你。”耶稣说“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你牧养我的羊。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21:1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第三次对他说：“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约翰的儿子西门，你愛我吗？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”彼得因为耶稣第三次对他说“你愛我吗”，就忧愁，对耶稣说：“主啊，你是无所不知的；你知道我愛你。”耶稣说：“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你喂养我的羊</a:t>
            </a:r>
            <a:r>
              <a:rPr lang="en-US" altLang="zh-CN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19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你跟从我吧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21:17-19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彼得看见他，就问耶稣说：“</a:t>
            </a:r>
            <a:r>
              <a:rPr lang="zh-CN" altLang="en-US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主啊，这人将来如何？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”耶稣对他说：“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我若要他等到我来的时候，与你何干？</a:t>
            </a:r>
            <a:r>
              <a:rPr lang="zh-CN" altLang="en-US" sz="19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你跟从我吧</a:t>
            </a:r>
            <a:r>
              <a:rPr lang="zh-CN" altLang="en-US" sz="1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21:</a:t>
            </a:r>
            <a:r>
              <a:rPr lang="en-US" altLang="zh-CN" sz="1900" dirty="0">
                <a:latin typeface="SimSun" panose="02010600030101010101" pitchFamily="2" charset="-122"/>
                <a:ea typeface="SimSun" panose="02010600030101010101" pitchFamily="2" charset="-122"/>
              </a:rPr>
              <a:t>21-</a:t>
            </a:r>
            <a:r>
              <a:rPr 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99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4253-2075-884E-B874-9C019BFD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514350"/>
            <a:ext cx="10710862" cy="757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dirty="0"/>
              <a:t>安得烈和腓力</a:t>
            </a:r>
            <a:br>
              <a:rPr lang="zh-CN" altLang="en-US" sz="4800" dirty="0"/>
            </a:br>
            <a:endParaRPr lang="zh-CN" alt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9878-CEE3-EB44-9F30-84755E2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2" y="1428750"/>
            <a:ext cx="10761518" cy="510063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听见约翰的话跟从耶稣的那两个人，一个是西门彼得的兄弟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安得烈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。他先找着自己的哥哥西门，对他说：“我们遇见弥赛亚了。” 于是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领他去见耶稣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1:41-42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又次日，耶稣想要往加利利去，遇见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腓力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，就对他说：“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来跟从我吧。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”这腓力是伯赛大人，和安得烈、彼得同城。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腓力找着拿但业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，对他说：“摩西在律法上所写的和众先知所记的那一位，我们遇见了，就是约瑟的儿子拿撒勒人耶稣。”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(1:43-45)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有一个门徒，就是西门彼得的兄弟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安得烈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，对耶稣说：“在这里有一个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孩童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，带着五个大麦饼、两条鱼，只是分给这许多人还算甚么呢？”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(6:5-8)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那时，上来过节礼拜的人中，有几个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希腊人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。他们来见加利利伯赛大的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腓力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，求他说：“先生，我们愿意见耶稣。”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腓力去告诉安得烈，安得烈同腓力去告诉耶稣。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(12:20-22)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05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DBDB-EE87-B04E-B8A2-ACE7A50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9" y="624110"/>
            <a:ext cx="10233024" cy="69034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多马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D1EC6-A370-224F-8331-15DE35DC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9" y="1528763"/>
            <a:ext cx="10587036" cy="4986337"/>
          </a:xfrm>
        </p:spPr>
        <p:txBody>
          <a:bodyPr>
            <a:normAutofit lnSpcReduction="10000"/>
          </a:bodyPr>
          <a:lstStyle/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多马，又称为低土马，就对那同作门徒的说：“我们也去和他同死吧。”（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11:16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多马对他说：“主啊，我们不知道你往那里去，怎么知道那条路呢？”耶稣说：“</a:t>
            </a:r>
            <a:r>
              <a:rPr lang="zh-CN" altLang="en-US" sz="2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我就是道路、真理、生命；若不藉著我，没有人能到父那里去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14:5-7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那十二个门徒中，有称为低土马的多马；耶稣来的时候，他没有和他们同在。那些门徒就对他说：“我们已经看见主了。”多马却说：“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我非看见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他手上的钉痕，用指头探入那钉痕，又用手探入他的肋旁，</a:t>
            </a:r>
            <a:r>
              <a:rPr lang="zh-CN" altLang="en-US" sz="2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我总不信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。”（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20:24-25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过了八日，门徒又在屋里，多马也和他们同在，门都关了。耶稣来，站在当中说：“</a:t>
            </a:r>
            <a:r>
              <a:rPr lang="zh-CN" altLang="en-US" sz="2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愿你们平安！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就对多马说：“</a:t>
            </a:r>
            <a:r>
              <a:rPr lang="zh-CN" altLang="en-US" sz="2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伸过你的指头来，摸（原文作看）我的手；伸出你的手来，探入我的肋旁。不要疑惑，</a:t>
            </a:r>
            <a:r>
              <a:rPr lang="zh-CN" altLang="en-US" sz="21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总要信</a:t>
            </a:r>
            <a:r>
              <a:rPr lang="zh-CN" altLang="en-US" sz="2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lang="en-US" altLang="zh-CN" sz="2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多马说：“</a:t>
            </a:r>
            <a:r>
              <a:rPr lang="zh-CN" altLang="en-US" sz="2100" b="1" dirty="0">
                <a:latin typeface="SimSun" panose="02010600030101010101" pitchFamily="2" charset="-122"/>
                <a:ea typeface="SimSun" panose="02010600030101010101" pitchFamily="2" charset="-122"/>
              </a:rPr>
              <a:t>我的主！我的神！</a:t>
            </a: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lang="en-US" altLang="zh-CN" sz="2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耶稣对他说：“</a:t>
            </a:r>
            <a:r>
              <a:rPr lang="zh-CN" altLang="en-US" sz="2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你因看见了我才信；</a:t>
            </a:r>
            <a:r>
              <a:rPr lang="zh-CN" altLang="en-US" sz="21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那没有看见就信的有福了</a:t>
            </a:r>
            <a:r>
              <a:rPr lang="zh-CN" altLang="en-US" sz="21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100" dirty="0">
                <a:latin typeface="SimSun" panose="02010600030101010101" pitchFamily="2" charset="-122"/>
                <a:ea typeface="SimSun" panose="02010600030101010101" pitchFamily="2" charset="-122"/>
              </a:rPr>
              <a:t>20:26-29</a:t>
            </a:r>
            <a:r>
              <a:rPr lang="zh-CN" alt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2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52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8033-EA00-1841-9FCD-B879FEC6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624110"/>
            <a:ext cx="10304462" cy="718915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尼哥德慕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B88E-B6F5-3440-B092-046513D2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1" y="1500187"/>
            <a:ext cx="10644187" cy="488632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有一个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法利赛人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，名叫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尼哥德慕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，是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犹太人的官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。这人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夜里来见耶稣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，说：“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拉比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，我们知道你是由神那里来作师傅的；因为你所行的神迹，若没有神同在，无人能行。”（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3:1-2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内中有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尼哥德慕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，就是从前去见耶稣的，对他们说：“不先听本人的口供，不知道他所作的事，难道我们的律法还定他的罪吗？”（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7:50-51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这些事以后，有亚利马太人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约瑟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，是耶稣的门徒，只因怕犹太人，就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暗暗的作门徒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。他来求彼拉多，要把耶稣的身体领去。彼拉多允准，他就把耶稣的身体领去了。（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19:38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又有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尼哥德慕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，就是先前夜里去见耶稣的，带著没药和沉香，约有一百斤前来。他们就照犹太人殡葬的规矩，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把耶稣的身体用细麻布加上香料裹好了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。在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耶稣钉十字架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的地方有一个园子，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园子里有一座新坟墓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，是从来没有葬过人的。只因是犹太人的预备日，又因那坟墓近，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他们就把耶稣安放在那里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19:39-42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22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F974-C8AC-4542-93C9-CE886B2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3" y="624110"/>
            <a:ext cx="10375899" cy="733203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加略人犹大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69430-646C-2E48-A018-A2B669D6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13" y="1614488"/>
            <a:ext cx="10687050" cy="4857750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耶稣说：“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我不是拣选了你们十二个门徒吗？但你们中间有一个是</a:t>
            </a:r>
            <a:r>
              <a:rPr lang="zh-CN" altLang="en-US" sz="2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魔鬼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”耶稣这话是指著加略人西门的儿子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说的；他本是十二个门徒里的一个，后来要卖耶稣的。（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6:70-71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有一个门徒，就是那将要卖耶稣的加略人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，说：“这香膏为什么不卖三十两银子賙济穷人呢？”他说这话，并不是挂念穷人，乃因他是个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贼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，又带著钱囊，常取其中所存的。（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12:4-6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耶稣说了这话，心里忧愁，就明说：“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我实实在在的告诉你们，你们中间有一个人要</a:t>
            </a:r>
            <a:r>
              <a:rPr lang="zh-CN" altLang="en-US" sz="2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卖我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了。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13:21; cf.13:2,10,18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耶稣回答说：“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我蘸一点饼给谁，就是谁。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”耶稣就蘸了一点饼，递给加略人西门的儿子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。他吃了以后，</a:t>
            </a:r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撒但就入了他的心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。耶稣便对他说：“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你所做的，快做吧！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” 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受了那点饼，</a:t>
            </a:r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立刻就出去。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那时候是夜间了。（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13:26-30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卖耶稣的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也知道那地方，因为耶稣和门徒屡次上那里去聚集。</a:t>
            </a:r>
            <a:r>
              <a:rPr lang="zh-CN" altLang="en-US" sz="2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犹大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领了一队兵，和祭司长并法利赛人的差役，拿著灯笼、火把、兵器，就来到园里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18:2-5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人子固然要照所预定的去世，但卖人子的人有祸了！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（路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22:22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12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>
            <a:extLst>
              <a:ext uri="{FF2B5EF4-FFF2-40B4-BE49-F238E27FC236}">
                <a16:creationId xmlns:a16="http://schemas.microsoft.com/office/drawing/2014/main" id="{E317152F-C081-8445-992E-F2B4783C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354389"/>
            <a:ext cx="9144000" cy="3246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970DDCED-9638-364B-A7E5-41D13298D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30213"/>
            <a:ext cx="7550151" cy="269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内中有一个人，名叫</a:t>
            </a:r>
            <a:r>
              <a:rPr lang="zh-CN" altLang="en-US" sz="24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该亚法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，本年作大祭司，对他们说：“你们不知道甚么。独不想一个人替百姓死，免得通国灭亡，就是你们的益处。”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他这话不是出于自己，是因他本年作大祭司，所以预言耶稣将要替这一国死；也不但替这一国死，并要将神四散的子民都聚集归一。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从那日起，他们就商议要杀耶稣。 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11:49-53)</a:t>
            </a:r>
            <a:endParaRPr lang="en-US" altLang="zh-TW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1685" name="Oval 5">
            <a:extLst>
              <a:ext uri="{FF2B5EF4-FFF2-40B4-BE49-F238E27FC236}">
                <a16:creationId xmlns:a16="http://schemas.microsoft.com/office/drawing/2014/main" id="{A96ADC1B-8A5C-BD4C-BF18-5770B338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1" y="3905251"/>
            <a:ext cx="2633663" cy="9509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神的绝对主权</a:t>
            </a:r>
            <a:endParaRPr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686" name="Oval 6">
            <a:extLst>
              <a:ext uri="{FF2B5EF4-FFF2-40B4-BE49-F238E27FC236}">
                <a16:creationId xmlns:a16="http://schemas.microsoft.com/office/drawing/2014/main" id="{E4DF9518-3CEF-8149-B0D9-FF73B840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905251"/>
            <a:ext cx="2633662" cy="950913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人的自由意志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70B10D3B-F34C-804A-99AC-8EF190D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1" y="5094289"/>
            <a:ext cx="3438525" cy="7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王的心在耶和华手中，好像陇沟的水随意流转。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箴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21:1)</a:t>
            </a:r>
            <a:endParaRPr lang="en-US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A3486575-AC41-5A47-A6E8-5431EA3D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9" y="5094289"/>
            <a:ext cx="3438525" cy="7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该亚法所言正是他的心意，并未违反他的自由意志。</a:t>
            </a:r>
            <a:endParaRPr lang="en-US" altLang="zh-TW" sz="20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2659FD09-E131-C74B-883F-D128B4C9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9" y="4233863"/>
            <a:ext cx="657225" cy="328612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utoShape 11">
            <a:extLst>
              <a:ext uri="{FF2B5EF4-FFF2-40B4-BE49-F238E27FC236}">
                <a16:creationId xmlns:a16="http://schemas.microsoft.com/office/drawing/2014/main" id="{FCA55BBA-DC20-CA42-9DF3-47E56C84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1" y="6103938"/>
            <a:ext cx="512763" cy="292100"/>
          </a:xfrm>
          <a:prstGeom prst="rightArrow">
            <a:avLst>
              <a:gd name="adj1" fmla="val 50000"/>
              <a:gd name="adj2" fmla="val 43886"/>
            </a:avLst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AE707493-91CF-7B48-AA7E-323DCF27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6030914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成全神的旨意</a:t>
            </a:r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F941BEA7-4D16-A34A-9493-8AA0038C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6" y="6103938"/>
            <a:ext cx="512763" cy="292100"/>
          </a:xfrm>
          <a:prstGeom prst="rightArrow">
            <a:avLst>
              <a:gd name="adj1" fmla="val 50000"/>
              <a:gd name="adj2" fmla="val 43886"/>
            </a:avLst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Text Box 15">
            <a:extLst>
              <a:ext uri="{FF2B5EF4-FFF2-40B4-BE49-F238E27FC236}">
                <a16:creationId xmlns:a16="http://schemas.microsoft.com/office/drawing/2014/main" id="{AF80E988-8C5C-3242-A3E0-2E1966F6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8" y="6030914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需为自己的决定负责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4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  <p:bldP spid="71685" grpId="0" animBg="1"/>
      <p:bldP spid="71686" grpId="0" animBg="1"/>
      <p:bldP spid="71687" grpId="0"/>
      <p:bldP spid="71688" grpId="0"/>
      <p:bldP spid="71693" grpId="0"/>
      <p:bldP spid="716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 descr="Recycled paper">
            <a:extLst>
              <a:ext uri="{FF2B5EF4-FFF2-40B4-BE49-F238E27FC236}">
                <a16:creationId xmlns:a16="http://schemas.microsoft.com/office/drawing/2014/main" id="{6325623A-B0CD-2548-A3B4-7F44D7BFD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66801"/>
            <a:ext cx="1042988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基督是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（参结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1:5-10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60" name="Rectangle 4" descr="Stationery">
            <a:extLst>
              <a:ext uri="{FF2B5EF4-FFF2-40B4-BE49-F238E27FC236}">
                <a16:creationId xmlns:a16="http://schemas.microsoft.com/office/drawing/2014/main" id="{B0964793-0CCE-5B40-A45E-E6509473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2438400"/>
            <a:ext cx="174625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君王</a:t>
            </a:r>
          </a:p>
        </p:txBody>
      </p:sp>
      <p:sp>
        <p:nvSpPr>
          <p:cNvPr id="19461" name="Rectangle 5" descr="Stationery">
            <a:extLst>
              <a:ext uri="{FF2B5EF4-FFF2-40B4-BE49-F238E27FC236}">
                <a16:creationId xmlns:a16="http://schemas.microsoft.com/office/drawing/2014/main" id="{6645AE84-1349-354A-9554-4F4A8623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2438400"/>
            <a:ext cx="174625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仆人</a:t>
            </a:r>
          </a:p>
        </p:txBody>
      </p:sp>
      <p:sp>
        <p:nvSpPr>
          <p:cNvPr id="19462" name="Rectangle 6" descr="Stationery">
            <a:extLst>
              <a:ext uri="{FF2B5EF4-FFF2-40B4-BE49-F238E27FC236}">
                <a16:creationId xmlns:a16="http://schemas.microsoft.com/office/drawing/2014/main" id="{F45604B9-A912-B647-AF51-BA8FA21B2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2438400"/>
            <a:ext cx="174625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完美的人</a:t>
            </a:r>
          </a:p>
        </p:txBody>
      </p:sp>
      <p:sp>
        <p:nvSpPr>
          <p:cNvPr id="19463" name="Rectangle 7" descr="Stationery">
            <a:extLst>
              <a:ext uri="{FF2B5EF4-FFF2-40B4-BE49-F238E27FC236}">
                <a16:creationId xmlns:a16="http://schemas.microsoft.com/office/drawing/2014/main" id="{D7D987B6-B3FC-0E45-8CB6-05B81257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2438400"/>
            <a:ext cx="174625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神子</a:t>
            </a:r>
          </a:p>
        </p:txBody>
      </p:sp>
      <p:sp>
        <p:nvSpPr>
          <p:cNvPr id="19469" name="Rectangle 13" descr="blue-marble3">
            <a:extLst>
              <a:ext uri="{FF2B5EF4-FFF2-40B4-BE49-F238E27FC236}">
                <a16:creationId xmlns:a16="http://schemas.microsoft.com/office/drawing/2014/main" id="{D6B22D09-1C26-B643-9690-B6B4738B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57200"/>
            <a:ext cx="174625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马太福音</a:t>
            </a:r>
          </a:p>
        </p:txBody>
      </p:sp>
      <p:sp>
        <p:nvSpPr>
          <p:cNvPr id="19470" name="Rectangle 14" descr="blue-marble3">
            <a:extLst>
              <a:ext uri="{FF2B5EF4-FFF2-40B4-BE49-F238E27FC236}">
                <a16:creationId xmlns:a16="http://schemas.microsoft.com/office/drawing/2014/main" id="{3E421DCF-C67F-2542-94CF-9D667A0C5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57200"/>
            <a:ext cx="174625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马可福音</a:t>
            </a:r>
          </a:p>
        </p:txBody>
      </p:sp>
      <p:sp>
        <p:nvSpPr>
          <p:cNvPr id="19471" name="Rectangle 15" descr="blue-marble3">
            <a:extLst>
              <a:ext uri="{FF2B5EF4-FFF2-40B4-BE49-F238E27FC236}">
                <a16:creationId xmlns:a16="http://schemas.microsoft.com/office/drawing/2014/main" id="{26D12356-9945-B54F-9563-2F38BD49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57200"/>
            <a:ext cx="174625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路加福音</a:t>
            </a:r>
          </a:p>
        </p:txBody>
      </p:sp>
      <p:sp>
        <p:nvSpPr>
          <p:cNvPr id="19472" name="Rectangle 16" descr="blue-marble3">
            <a:extLst>
              <a:ext uri="{FF2B5EF4-FFF2-40B4-BE49-F238E27FC236}">
                <a16:creationId xmlns:a16="http://schemas.microsoft.com/office/drawing/2014/main" id="{F3364B63-009A-AB4A-83E2-3C835487C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457200"/>
            <a:ext cx="174625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约翰福音</a:t>
            </a:r>
          </a:p>
        </p:txBody>
      </p:sp>
      <p:sp>
        <p:nvSpPr>
          <p:cNvPr id="19473" name="Rectangle 17" descr="Recycled paper">
            <a:extLst>
              <a:ext uri="{FF2B5EF4-FFF2-40B4-BE49-F238E27FC236}">
                <a16:creationId xmlns:a16="http://schemas.microsoft.com/office/drawing/2014/main" id="{7649C134-223F-DC41-9AD7-DE076AB5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1"/>
            <a:ext cx="1042988" cy="7619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强调</a:t>
            </a:r>
            <a:endParaRPr lang="en-US" altLang="en-US" sz="2000" dirty="0">
              <a:latin typeface="SimHei" panose="02010609060101010101" pitchFamily="49" charset="-122"/>
              <a:ea typeface="SimHei" panose="02010609060101010101" pitchFamily="49" charset="-122"/>
              <a:sym typeface="Wingdings" pitchFamily="2" charset="2"/>
            </a:endParaRPr>
          </a:p>
        </p:txBody>
      </p:sp>
      <p:sp>
        <p:nvSpPr>
          <p:cNvPr id="19474" name="Rectangle 18" descr="Stationery">
            <a:extLst>
              <a:ext uri="{FF2B5EF4-FFF2-40B4-BE49-F238E27FC236}">
                <a16:creationId xmlns:a16="http://schemas.microsoft.com/office/drawing/2014/main" id="{20EC18FE-E164-5841-A27C-C72E62CD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3048001"/>
            <a:ext cx="1746250" cy="761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天国的法则和性质</a:t>
            </a:r>
            <a:endParaRPr lang="en-US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75" name="Rectangle 19" descr="Stationery">
            <a:extLst>
              <a:ext uri="{FF2B5EF4-FFF2-40B4-BE49-F238E27FC236}">
                <a16:creationId xmlns:a16="http://schemas.microsoft.com/office/drawing/2014/main" id="{62E1946D-C0DC-964C-973B-7B540D14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3048001"/>
            <a:ext cx="1746250" cy="761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sz="200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基督做的事，多过</a:t>
            </a:r>
            <a:r>
              <a:rPr kumimoji="1" lang="zh-TW" altLang="en-US" sz="200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祂</a:t>
            </a:r>
            <a:r>
              <a:rPr kumimoji="1" lang="zh-CN" altLang="en-US" sz="200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讲的道</a:t>
            </a:r>
            <a:endParaRPr kumimoji="1" lang="en-US" altLang="en-US" sz="2000">
              <a:latin typeface="SimHei" panose="02010609060101010101" pitchFamily="49" charset="-122"/>
              <a:ea typeface="SimHei" panose="02010609060101010101" pitchFamily="49" charset="-122"/>
              <a:sym typeface="Wingdings" pitchFamily="2" charset="2"/>
            </a:endParaRPr>
          </a:p>
        </p:txBody>
      </p:sp>
      <p:sp>
        <p:nvSpPr>
          <p:cNvPr id="19476" name="Rectangle 20" descr="Stationery">
            <a:extLst>
              <a:ext uri="{FF2B5EF4-FFF2-40B4-BE49-F238E27FC236}">
                <a16:creationId xmlns:a16="http://schemas.microsoft.com/office/drawing/2014/main" id="{56DC1F32-EA4B-A64D-98F6-201C57E5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3048001"/>
            <a:ext cx="1746250" cy="761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基督的人性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/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日常生活</a:t>
            </a:r>
            <a:endParaRPr kumimoji="1" lang="en-US" altLang="en-US" sz="2000" dirty="0">
              <a:latin typeface="SimHei" panose="02010609060101010101" pitchFamily="49" charset="-122"/>
              <a:ea typeface="SimHei" panose="02010609060101010101" pitchFamily="49" charset="-122"/>
              <a:sym typeface="Wingdings" pitchFamily="2" charset="2"/>
            </a:endParaRPr>
          </a:p>
        </p:txBody>
      </p:sp>
      <p:sp>
        <p:nvSpPr>
          <p:cNvPr id="19477" name="Rectangle 21" descr="Recycled paper">
            <a:extLst>
              <a:ext uri="{FF2B5EF4-FFF2-40B4-BE49-F238E27FC236}">
                <a16:creationId xmlns:a16="http://schemas.microsoft.com/office/drawing/2014/main" id="{17A720BB-25DF-5143-BD81-226AE652A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86201"/>
            <a:ext cx="1042988" cy="268604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特点</a:t>
            </a:r>
            <a:endParaRPr lang="en-US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78" name="Rectangle 22" descr="Stationery">
            <a:extLst>
              <a:ext uri="{FF2B5EF4-FFF2-40B4-BE49-F238E27FC236}">
                <a16:creationId xmlns:a16="http://schemas.microsoft.com/office/drawing/2014/main" id="{8066F7AD-0193-A845-9223-11E2A926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3886201"/>
            <a:ext cx="1746250" cy="268604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常引用旧约；对于基督的言论记载详细，最有系统。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家谱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自亚伯拉罕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至约瑟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79" name="Rectangle 23" descr="Stationery">
            <a:extLst>
              <a:ext uri="{FF2B5EF4-FFF2-40B4-BE49-F238E27FC236}">
                <a16:creationId xmlns:a16="http://schemas.microsoft.com/office/drawing/2014/main" id="{D35864F9-CAF1-C44B-A283-3A3D9CCF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3886201"/>
            <a:ext cx="1746250" cy="268604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言简意赅；常出现</a:t>
            </a:r>
            <a:r>
              <a:rPr lang="el-GR" altLang="zh-CN" sz="2400" dirty="0" err="1">
                <a:solidFill>
                  <a:srgbClr val="FF0000"/>
                </a:solidFill>
                <a:latin typeface="Times" pitchFamily="2" charset="0"/>
                <a:ea typeface="SimHei" panose="02010609060101010101" pitchFamily="49" charset="-122"/>
              </a:rPr>
              <a:t>εὐθέως</a:t>
            </a:r>
            <a:r>
              <a:rPr lang="en-US" altLang="zh-CN" sz="2400" dirty="0">
                <a:solidFill>
                  <a:srgbClr val="FF0000"/>
                </a:solidFill>
                <a:latin typeface="Times" pitchFamily="2" charset="0"/>
                <a:ea typeface="SimHei" panose="02010609060101010101" pitchFamily="49" charset="-122"/>
              </a:rPr>
              <a:t> 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立刻、就、于是</a:t>
            </a:r>
            <a:r>
              <a:rPr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一字。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没有家谱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80" name="Rectangle 24" descr="Stationery">
            <a:extLst>
              <a:ext uri="{FF2B5EF4-FFF2-40B4-BE49-F238E27FC236}">
                <a16:creationId xmlns:a16="http://schemas.microsoft.com/office/drawing/2014/main" id="{7BA94FFF-69A7-1E47-BAB0-685591A8A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3886201"/>
            <a:ext cx="1746250" cy="268604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文笔生动、优美，对基督的祷告和小人物着墨甚多；记载最多比喻。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家谱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：自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马利亚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溯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至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亚当</a:t>
            </a:r>
          </a:p>
        </p:txBody>
      </p:sp>
      <p:sp>
        <p:nvSpPr>
          <p:cNvPr id="19481" name="Rectangle 25" descr="Stationery">
            <a:extLst>
              <a:ext uri="{FF2B5EF4-FFF2-40B4-BE49-F238E27FC236}">
                <a16:creationId xmlns:a16="http://schemas.microsoft.com/office/drawing/2014/main" id="{D6440CCE-0525-DF4B-8FBF-9ED6047F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3048001"/>
            <a:ext cx="1746250" cy="761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sz="2000">
                <a:latin typeface="SimHei" panose="02010609060101010101" pitchFamily="49" charset="-122"/>
                <a:ea typeface="SimHei" panose="02010609060101010101" pitchFamily="49" charset="-122"/>
                <a:sym typeface="Wingdings" pitchFamily="2" charset="2"/>
              </a:rPr>
              <a:t>基督和天父的关系</a:t>
            </a:r>
            <a:endParaRPr kumimoji="1" lang="en-US" altLang="en-US" sz="2000">
              <a:latin typeface="SimHei" panose="02010609060101010101" pitchFamily="49" charset="-122"/>
              <a:ea typeface="SimHei" panose="02010609060101010101" pitchFamily="49" charset="-122"/>
              <a:sym typeface="Wingdings" pitchFamily="2" charset="2"/>
            </a:endParaRPr>
          </a:p>
        </p:txBody>
      </p:sp>
      <p:sp>
        <p:nvSpPr>
          <p:cNvPr id="19482" name="Rectangle 26" descr="Stationery">
            <a:extLst>
              <a:ext uri="{FF2B5EF4-FFF2-40B4-BE49-F238E27FC236}">
                <a16:creationId xmlns:a16="http://schemas.microsoft.com/office/drawing/2014/main" id="{9B719877-896B-CF4A-AB82-4CD24ADC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900" y="3886200"/>
            <a:ext cx="1746250" cy="26860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其他福音书未记载的事迹；多发生在耶路撒冷和犹大；三个逾越节。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没有家谱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9483" name="Picture 27" descr="lion-b">
            <a:extLst>
              <a:ext uri="{FF2B5EF4-FFF2-40B4-BE49-F238E27FC236}">
                <a16:creationId xmlns:a16="http://schemas.microsoft.com/office/drawing/2014/main" id="{ADF48FC1-1687-8A4B-AE0F-B56D9351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066800"/>
            <a:ext cx="12890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28" descr="eagle-a">
            <a:extLst>
              <a:ext uri="{FF2B5EF4-FFF2-40B4-BE49-F238E27FC236}">
                <a16:creationId xmlns:a16="http://schemas.microsoft.com/office/drawing/2014/main" id="{2EFFB8E7-8469-D245-B1E5-2EA2A8FD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29" descr="ox-b">
            <a:extLst>
              <a:ext uri="{FF2B5EF4-FFF2-40B4-BE49-F238E27FC236}">
                <a16:creationId xmlns:a16="http://schemas.microsoft.com/office/drawing/2014/main" id="{C1BEE600-B9AB-6A4B-B89F-CBA581A6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6" name="Picture 30" descr="man-e">
            <a:extLst>
              <a:ext uri="{FF2B5EF4-FFF2-40B4-BE49-F238E27FC236}">
                <a16:creationId xmlns:a16="http://schemas.microsoft.com/office/drawing/2014/main" id="{A8C13677-F195-6449-A781-DB138541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4F9D-A01E-8C43-82ED-C65D66C3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429492"/>
            <a:ext cx="9828212" cy="872835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约翰福音</a:t>
            </a:r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大纲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032BD-078B-0E4B-AFA7-1A7D4250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1482436"/>
            <a:ext cx="8261638" cy="49876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一、引言：神子道成肉身（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1:1-18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二、神子的彰显（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1:19-4:54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三、神子被抵挡（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5:1-12:50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四、神子的教导（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13:1-16:33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五、神子的祈祷（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17:1-26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六、神子的受害（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18:1-19:42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七、神子的复活与显现（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20:1-21:25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8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7531-D359-4646-9BCC-2AEE06F7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443346"/>
            <a:ext cx="10313121" cy="858982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/>
              <a:t>七个神迹（</a:t>
            </a:r>
            <a:r>
              <a:rPr lang="el-GR" altLang="zh-CN" sz="4800" dirty="0" err="1">
                <a:latin typeface="Times" pitchFamily="2" charset="0"/>
              </a:rPr>
              <a:t>σημεῖον</a:t>
            </a:r>
            <a:r>
              <a:rPr lang="zh-CN" altLang="en-US" sz="4800" dirty="0"/>
              <a:t>）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D49A-1AFC-8E44-AD46-234BA530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1" y="1302328"/>
            <a:ext cx="10313121" cy="5384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这是耶稣所行的头一件</a:t>
            </a:r>
            <a:r>
              <a:rPr lang="zh-CN" altLang="en-US" sz="3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神迹</a:t>
            </a: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，是在加利利的迦拿行的，</a:t>
            </a:r>
            <a:r>
              <a:rPr lang="zh-CN" altLang="en-US" sz="3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显出他的荣耀来</a:t>
            </a:r>
            <a:r>
              <a:rPr lang="en-US" altLang="zh-CN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 </a:t>
            </a:r>
            <a:r>
              <a:rPr lang="zh-CN" altLang="en-US" sz="2800" dirty="0"/>
              <a:t>（</a:t>
            </a:r>
            <a:r>
              <a:rPr lang="en-US" altLang="zh-CN" sz="2800" dirty="0"/>
              <a:t>2:11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/>
              <a:t>１</a:t>
            </a:r>
            <a:r>
              <a:rPr lang="en-US" altLang="zh-CN" sz="2400" dirty="0"/>
              <a:t>.</a:t>
            </a:r>
            <a:r>
              <a:rPr lang="zh-CN" altLang="en-US" sz="2400" dirty="0"/>
              <a:t>变水为酒（</a:t>
            </a:r>
            <a:r>
              <a:rPr lang="en-US" altLang="zh-CN" sz="2400" dirty="0"/>
              <a:t>2:1-11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新的创造（林后</a:t>
            </a:r>
            <a:r>
              <a:rPr lang="en-US" altLang="zh-CN" sz="2400" dirty="0"/>
              <a:t>5:17</a:t>
            </a:r>
            <a:r>
              <a:rPr lang="zh-CN" altLang="en-US" sz="2400" dirty="0"/>
              <a:t>）</a:t>
            </a:r>
          </a:p>
          <a:p>
            <a:pPr marL="0" indent="0">
              <a:buNone/>
            </a:pPr>
            <a:r>
              <a:rPr lang="zh-CN" altLang="en-US" sz="2400" dirty="0"/>
              <a:t>２</a:t>
            </a:r>
            <a:r>
              <a:rPr lang="en-US" altLang="zh-CN" sz="2400" dirty="0"/>
              <a:t>.</a:t>
            </a:r>
            <a:r>
              <a:rPr lang="zh-CN" altLang="en-US" sz="2400" dirty="0"/>
              <a:t>医治大臣之子（</a:t>
            </a:r>
            <a:r>
              <a:rPr lang="en-US" altLang="zh-CN" sz="2400" dirty="0"/>
              <a:t>4:46-54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说有就有、命立就立（诗</a:t>
            </a:r>
            <a:r>
              <a:rPr lang="en-US" altLang="zh-CN" sz="2400" dirty="0"/>
              <a:t>33:9</a:t>
            </a:r>
            <a:r>
              <a:rPr lang="zh-CN" altLang="en-US" sz="2400" dirty="0"/>
              <a:t>）</a:t>
            </a:r>
          </a:p>
          <a:p>
            <a:pPr marL="0" indent="0">
              <a:buNone/>
            </a:pPr>
            <a:r>
              <a:rPr lang="zh-CN" altLang="en-US" sz="2400" dirty="0"/>
              <a:t>３</a:t>
            </a:r>
            <a:r>
              <a:rPr lang="en-US" altLang="zh-CN" sz="2400" dirty="0"/>
              <a:t>.</a:t>
            </a:r>
            <a:r>
              <a:rPr lang="zh-CN" altLang="en-US" sz="2400" dirty="0"/>
              <a:t>医治瘫痪</a:t>
            </a:r>
            <a:r>
              <a:rPr lang="en-US" altLang="zh-CN" sz="2400" dirty="0"/>
              <a:t>38</a:t>
            </a:r>
            <a:r>
              <a:rPr lang="zh-CN" altLang="en-US" sz="2400" dirty="0"/>
              <a:t>年的瘫子（</a:t>
            </a:r>
            <a:r>
              <a:rPr lang="en-US" altLang="zh-CN" sz="2400" dirty="0"/>
              <a:t>5:1-18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脱离罪的捆绑（</a:t>
            </a:r>
            <a:r>
              <a:rPr lang="en-US" altLang="zh-CN" sz="2400" dirty="0"/>
              <a:t>5:14</a:t>
            </a:r>
            <a:r>
              <a:rPr lang="zh-CN" altLang="en-US" sz="2400" dirty="0"/>
              <a:t>；来</a:t>
            </a:r>
            <a:r>
              <a:rPr lang="en-US" altLang="zh-CN" sz="2400" dirty="0"/>
              <a:t>12:1</a:t>
            </a:r>
            <a:r>
              <a:rPr lang="zh-CN" altLang="en-US" sz="2400" dirty="0"/>
              <a:t>）</a:t>
            </a:r>
          </a:p>
          <a:p>
            <a:pPr marL="0" indent="0">
              <a:buNone/>
            </a:pPr>
            <a:r>
              <a:rPr lang="zh-CN" altLang="en-US" sz="2400" dirty="0"/>
              <a:t>４</a:t>
            </a:r>
            <a:r>
              <a:rPr lang="en-US" altLang="zh-CN" sz="2400" dirty="0"/>
              <a:t>.</a:t>
            </a:r>
            <a:r>
              <a:rPr lang="zh-CN" altLang="en-US" sz="2400" dirty="0"/>
              <a:t>五饼二鱼（</a:t>
            </a:r>
            <a:r>
              <a:rPr lang="en-US" altLang="zh-CN" sz="2400" dirty="0"/>
              <a:t>6:6-14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生命的粮（</a:t>
            </a:r>
            <a:r>
              <a:rPr lang="en-US" altLang="zh-CN" sz="2400" dirty="0"/>
              <a:t>6:35</a:t>
            </a:r>
            <a:r>
              <a:rPr lang="zh-CN" altLang="en-US" sz="2400" dirty="0"/>
              <a:t>，</a:t>
            </a:r>
            <a:r>
              <a:rPr lang="en-US" altLang="zh-CN" sz="2400" dirty="0"/>
              <a:t>51</a:t>
            </a:r>
            <a:r>
              <a:rPr lang="zh-CN" altLang="en-US" sz="2400" dirty="0"/>
              <a:t>）</a:t>
            </a:r>
            <a:r>
              <a:rPr lang="en-US" altLang="zh-CN" sz="2400" dirty="0"/>
              <a:t>【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四福音都记载</a:t>
            </a:r>
            <a:r>
              <a:rPr lang="en-US" altLang="zh-CN" sz="2400" dirty="0"/>
              <a:t>】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５</a:t>
            </a:r>
            <a:r>
              <a:rPr lang="en-US" altLang="zh-CN" sz="2400" dirty="0"/>
              <a:t>.</a:t>
            </a:r>
            <a:r>
              <a:rPr lang="zh-CN" altLang="en-US" sz="2400" dirty="0"/>
              <a:t>履海如旱地（</a:t>
            </a:r>
            <a:r>
              <a:rPr lang="en-US" altLang="zh-CN" sz="2400" dirty="0"/>
              <a:t>6:16-21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平静风浪、掌管一切（太</a:t>
            </a:r>
            <a:r>
              <a:rPr lang="en-US" altLang="zh-CN" sz="2400" dirty="0"/>
              <a:t>8:27</a:t>
            </a:r>
            <a:r>
              <a:rPr lang="zh-CN" altLang="en-US" sz="2400" dirty="0"/>
              <a:t>）</a:t>
            </a:r>
          </a:p>
          <a:p>
            <a:pPr marL="0" indent="0">
              <a:buNone/>
            </a:pPr>
            <a:r>
              <a:rPr lang="zh-CN" altLang="en-US" sz="2400" dirty="0"/>
              <a:t>６</a:t>
            </a:r>
            <a:r>
              <a:rPr lang="en-US" altLang="zh-CN" sz="2400" dirty="0"/>
              <a:t>.</a:t>
            </a:r>
            <a:r>
              <a:rPr lang="zh-CN" altLang="en-US" sz="2400" dirty="0"/>
              <a:t>医治生来的瞎子（</a:t>
            </a:r>
            <a:r>
              <a:rPr lang="en-US" altLang="zh-CN" sz="2400" dirty="0"/>
              <a:t>9:1-7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显出神的作为（</a:t>
            </a:r>
            <a:r>
              <a:rPr lang="en-US" altLang="zh-CN" sz="2400" dirty="0"/>
              <a:t>9:3</a:t>
            </a:r>
            <a:r>
              <a:rPr lang="zh-CN" altLang="en-US" sz="2400" dirty="0"/>
              <a:t>）</a:t>
            </a:r>
          </a:p>
          <a:p>
            <a:pPr marL="0" indent="0">
              <a:buNone/>
            </a:pPr>
            <a:r>
              <a:rPr lang="zh-CN" altLang="en-US" sz="2400" dirty="0"/>
              <a:t>７</a:t>
            </a:r>
            <a:r>
              <a:rPr lang="en-US" altLang="zh-CN" sz="2400" dirty="0"/>
              <a:t>.</a:t>
            </a:r>
            <a:r>
              <a:rPr lang="zh-CN" altLang="en-US" sz="2400" dirty="0"/>
              <a:t>复活拉撒路（</a:t>
            </a:r>
            <a:r>
              <a:rPr lang="en-US" altLang="zh-CN" sz="2400" dirty="0"/>
              <a:t>11:1-44</a:t>
            </a:r>
            <a:r>
              <a:rPr lang="zh-CN" altLang="en-US" sz="2400" dirty="0"/>
              <a:t>）</a:t>
            </a:r>
            <a:r>
              <a:rPr lang="en-US" altLang="zh-CN" sz="2400" dirty="0"/>
              <a:t>——</a:t>
            </a:r>
            <a:r>
              <a:rPr lang="zh-CN" altLang="en-US" sz="2400" dirty="0"/>
              <a:t>复活在我，生命也在我。（</a:t>
            </a:r>
            <a:r>
              <a:rPr lang="en-US" altLang="zh-CN" sz="2400" dirty="0"/>
              <a:t>11:25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高度选择性：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耶稣在门徒面前另外行了许多神迹，没有记在这书上。</a:t>
            </a:r>
            <a:r>
              <a:rPr lang="zh-CN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但记这些事要叫你们信耶稣是基督，是神的儿子，并且叫你们信了他，就可以因他的名得生命。</a:t>
            </a:r>
            <a:r>
              <a:rPr lang="zh-CN" altLang="en-US" sz="2400" dirty="0"/>
              <a:t>（</a:t>
            </a:r>
            <a:r>
              <a:rPr lang="en-US" altLang="zh-CN" sz="2400" dirty="0"/>
              <a:t>20:30-31</a:t>
            </a:r>
            <a:r>
              <a:rPr lang="zh-CN" altLang="en-US" sz="2400" dirty="0"/>
              <a:t>）</a:t>
            </a:r>
            <a:r>
              <a:rPr lang="en-US" altLang="zh-CN" sz="2400" dirty="0"/>
              <a:t>】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002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C48A-EAB5-E546-8E26-1796F2E1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471488"/>
            <a:ext cx="10218737" cy="9001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/>
              <a:t>七个“我是”（</a:t>
            </a:r>
            <a:r>
              <a:rPr lang="el-GR" altLang="zh-CN" sz="4800" dirty="0" err="1">
                <a:latin typeface="Times" pitchFamily="2" charset="0"/>
              </a:rPr>
              <a:t>εγω</a:t>
            </a:r>
            <a:r>
              <a:rPr lang="zh-CN" altLang="en-US" sz="4800" dirty="0">
                <a:latin typeface="Times" pitchFamily="2" charset="0"/>
              </a:rPr>
              <a:t> </a:t>
            </a:r>
            <a:r>
              <a:rPr lang="el-GR" altLang="zh-CN" sz="4800" dirty="0" err="1">
                <a:latin typeface="Times" pitchFamily="2" charset="0"/>
              </a:rPr>
              <a:t>ειμι</a:t>
            </a:r>
            <a:r>
              <a:rPr lang="zh-CN" altLang="en-US" sz="4800" dirty="0"/>
              <a:t>）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FD67-7A8C-B641-AF5C-8B276ADF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371600"/>
            <a:ext cx="10218737" cy="50291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altLang="zh-CN" sz="3600" dirty="0" err="1">
                <a:solidFill>
                  <a:srgbClr val="FF0000"/>
                </a:solidFill>
                <a:latin typeface="Times" pitchFamily="2" charset="0"/>
              </a:rPr>
              <a:t>εγω</a:t>
            </a:r>
            <a:r>
              <a:rPr lang="zh-CN" altLang="en-US" sz="36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l-GR" altLang="zh-CN" sz="3600" dirty="0" err="1">
                <a:solidFill>
                  <a:srgbClr val="FF0000"/>
                </a:solidFill>
                <a:latin typeface="Times" pitchFamily="2" charset="0"/>
              </a:rPr>
              <a:t>ειμι</a:t>
            </a:r>
            <a:r>
              <a:rPr lang="zh-CN" altLang="en-US" sz="3600" dirty="0">
                <a:latin typeface="Times" pitchFamily="2" charset="0"/>
              </a:rPr>
              <a:t>：</a:t>
            </a:r>
            <a:r>
              <a:rPr lang="zh-CN" altLang="en-US" sz="3200" dirty="0">
                <a:latin typeface="Times" pitchFamily="2" charset="0"/>
              </a:rPr>
              <a:t>独一真神的自称（出</a:t>
            </a:r>
            <a:r>
              <a:rPr lang="en-US" altLang="zh-CN" sz="3200" dirty="0">
                <a:latin typeface="Times" pitchFamily="2" charset="0"/>
              </a:rPr>
              <a:t>3:14</a:t>
            </a:r>
            <a:r>
              <a:rPr lang="zh-CN" altLang="en-US" sz="3200" dirty="0">
                <a:latin typeface="Times" pitchFamily="2" charset="0"/>
              </a:rPr>
              <a:t>；约</a:t>
            </a:r>
            <a:r>
              <a:rPr lang="en-US" altLang="zh-CN" sz="3200" dirty="0">
                <a:latin typeface="Times" pitchFamily="2" charset="0"/>
              </a:rPr>
              <a:t>8:58</a:t>
            </a:r>
            <a:r>
              <a:rPr lang="zh-CN" altLang="en-US" sz="3200" dirty="0">
                <a:latin typeface="Times" pitchFamily="2" charset="0"/>
              </a:rPr>
              <a:t>；</a:t>
            </a:r>
            <a:r>
              <a:rPr lang="en-US" altLang="zh-CN" sz="3200" dirty="0">
                <a:latin typeface="Times" pitchFamily="2" charset="0"/>
              </a:rPr>
              <a:t>18:5-6</a:t>
            </a:r>
            <a:r>
              <a:rPr lang="zh-CN" altLang="en-US" sz="3200" dirty="0">
                <a:latin typeface="Times" pitchFamily="2" charset="0"/>
              </a:rPr>
              <a:t>）</a:t>
            </a:r>
            <a:endParaRPr lang="en-US" altLang="zh-CN" sz="3200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１</a:t>
            </a:r>
            <a:r>
              <a:rPr lang="en-US" altLang="zh-CN" sz="2800" dirty="0"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生命的粮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6:35, 51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 </a:t>
            </a:r>
            <a:r>
              <a:rPr lang="zh-CN" altLang="en-US" sz="2800" dirty="0">
                <a:latin typeface="+mn-ea"/>
              </a:rPr>
              <a:t>地上的粮（</a:t>
            </a:r>
            <a:r>
              <a:rPr lang="en-US" altLang="zh-CN" sz="2800" dirty="0">
                <a:latin typeface="+mn-ea"/>
              </a:rPr>
              <a:t>6:5-13, 26-27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;</a:t>
            </a:r>
            <a:endParaRPr lang="zh-CN" altLang="en-US" sz="2800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２</a:t>
            </a:r>
            <a:r>
              <a:rPr lang="en-US" altLang="zh-CN" sz="2800" dirty="0"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世界的光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真光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1:9</a:t>
            </a:r>
            <a:r>
              <a:rPr lang="zh-CN" altLang="en-US" sz="2800" dirty="0">
                <a:latin typeface="+mn-ea"/>
              </a:rPr>
              <a:t>；</a:t>
            </a:r>
            <a:r>
              <a:rPr lang="en-US" altLang="zh-CN" sz="2800" dirty="0">
                <a:latin typeface="+mn-ea"/>
              </a:rPr>
              <a:t>8:12; 9:5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</a:t>
            </a:r>
            <a:r>
              <a:rPr lang="zh-CN" altLang="en-US" sz="2800" dirty="0">
                <a:latin typeface="+mn-ea"/>
              </a:rPr>
              <a:t>黑暗 （</a:t>
            </a:r>
            <a:r>
              <a:rPr lang="en-US" altLang="zh-CN" sz="2800" dirty="0">
                <a:latin typeface="+mn-ea"/>
              </a:rPr>
              <a:t>1:5</a:t>
            </a:r>
            <a:r>
              <a:rPr lang="zh-CN" altLang="en-US" sz="2800" dirty="0">
                <a:latin typeface="+mn-ea"/>
              </a:rPr>
              <a:t>；</a:t>
            </a:r>
            <a:r>
              <a:rPr lang="en-US" altLang="zh-CN" sz="2800" dirty="0">
                <a:latin typeface="+mn-ea"/>
              </a:rPr>
              <a:t>8:3-11</a:t>
            </a:r>
            <a:r>
              <a:rPr lang="zh-CN" altLang="en-US" sz="2800" dirty="0">
                <a:latin typeface="+mn-ea"/>
              </a:rPr>
              <a:t>）；</a:t>
            </a: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３</a:t>
            </a:r>
            <a:r>
              <a:rPr lang="en-US" altLang="zh-CN" sz="2800" dirty="0"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羊的门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10:7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</a:t>
            </a:r>
            <a:r>
              <a:rPr lang="zh-CN" altLang="en-US" sz="2800" dirty="0">
                <a:latin typeface="+mn-ea"/>
              </a:rPr>
              <a:t>贼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强盗（</a:t>
            </a:r>
            <a:r>
              <a:rPr lang="en-US" altLang="zh-CN" sz="2800" dirty="0">
                <a:latin typeface="+mn-ea"/>
              </a:rPr>
              <a:t>10:1-5</a:t>
            </a:r>
            <a:r>
              <a:rPr lang="zh-CN" altLang="en-US" sz="2800" dirty="0">
                <a:latin typeface="+mn-ea"/>
              </a:rPr>
              <a:t>）；</a:t>
            </a: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４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好牧人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10:11, 14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</a:t>
            </a:r>
            <a:r>
              <a:rPr lang="zh-CN" altLang="en-US" sz="2800" dirty="0">
                <a:latin typeface="+mn-ea"/>
              </a:rPr>
              <a:t>雇工（</a:t>
            </a:r>
            <a:r>
              <a:rPr lang="en-US" altLang="zh-CN" sz="2800" dirty="0">
                <a:latin typeface="+mn-ea"/>
              </a:rPr>
              <a:t>10:12-13</a:t>
            </a:r>
            <a:r>
              <a:rPr lang="zh-CN" altLang="en-US" sz="2800" dirty="0">
                <a:latin typeface="+mn-ea"/>
              </a:rPr>
              <a:t>）</a:t>
            </a: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５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复活、生命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11:25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</a:t>
            </a:r>
            <a:r>
              <a:rPr lang="zh-CN" altLang="en-US" sz="2800" dirty="0">
                <a:latin typeface="+mn-ea"/>
              </a:rPr>
              <a:t>死亡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悲苦（</a:t>
            </a:r>
            <a:r>
              <a:rPr lang="en-US" altLang="zh-CN" sz="2800" dirty="0">
                <a:latin typeface="+mn-ea"/>
              </a:rPr>
              <a:t>11:31-35</a:t>
            </a:r>
            <a:r>
              <a:rPr lang="zh-CN" altLang="en-US" sz="2800" dirty="0">
                <a:latin typeface="+mn-ea"/>
              </a:rPr>
              <a:t>）；</a:t>
            </a: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６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道路、真理、生命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14:6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vs </a:t>
            </a:r>
            <a:r>
              <a:rPr lang="zh-CN" altLang="en-US" sz="2800" dirty="0">
                <a:latin typeface="+mn-ea"/>
              </a:rPr>
              <a:t>忧愁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迷茫（</a:t>
            </a:r>
            <a:r>
              <a:rPr lang="en-US" altLang="zh-CN" sz="2800" dirty="0">
                <a:latin typeface="+mn-ea"/>
              </a:rPr>
              <a:t>14:1-5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;</a:t>
            </a:r>
            <a:endParaRPr lang="zh-CN" altLang="en-US" sz="2800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+mn-ea"/>
              </a:rPr>
              <a:t>７</a:t>
            </a:r>
            <a:r>
              <a:rPr lang="en-US" altLang="zh-CN" sz="2800" dirty="0">
                <a:latin typeface="+mn-ea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真葡萄树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15:1, 5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/>
              <a:t> ——</a:t>
            </a:r>
            <a:r>
              <a:rPr lang="zh-CN" altLang="en-US" sz="2800" dirty="0"/>
              <a:t> 活在主愛中</a:t>
            </a:r>
            <a:r>
              <a:rPr lang="en-US" altLang="zh-CN" sz="2800" dirty="0"/>
              <a:t>/</a:t>
            </a:r>
            <a:r>
              <a:rPr lang="zh-CN" altLang="en-US" sz="2800" dirty="0"/>
              <a:t>彼此相愛（</a:t>
            </a:r>
            <a:r>
              <a:rPr lang="en-US" altLang="zh-CN" sz="2800" dirty="0"/>
              <a:t>13:34-35</a:t>
            </a:r>
            <a:r>
              <a:rPr lang="zh-CN" altLang="en-US" sz="2800" dirty="0"/>
              <a:t>）</a:t>
            </a:r>
            <a:endParaRPr lang="zh-CN" altLang="en-US" sz="2800" dirty="0">
              <a:latin typeface="+mn-ea"/>
            </a:endParaRPr>
          </a:p>
          <a:p>
            <a:pPr marL="0" indent="0">
              <a:buNone/>
            </a:pPr>
            <a:endParaRPr lang="zh-CN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490C-85CF-F34F-8832-ABF3D8E5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401782"/>
            <a:ext cx="9966757" cy="90054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/>
              <a:t>道成肉身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34FD-C2F2-9148-8A43-EE65847D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510145"/>
            <a:ext cx="10582275" cy="48906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太初有道，道与神同在，道就是神。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1:1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道成了肉身</a:t>
            </a: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，住在我们中间，充充满满的有恩典有真理。我们也见过他的荣光，正是父独生子的荣光。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1:14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从来没有人看见神，只有在父怀里的独生子将他表明出来。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1:18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耶稣转过身来，看见他们跟著，就问他们说：“你们要什么？”他们说：“拉比，在那里住？”耶稣说：“</a:t>
            </a: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你们来看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1:38-39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 耶稣说：“</a:t>
            </a: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我实实在在的告诉你们，你们若不吃人子的肉，不喝人子的血，就没有生命在你们里面。</a:t>
            </a:r>
            <a:r>
              <a:rPr lang="zh-CN" altLang="en-US" sz="2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吃我肉、喝我血的人就有永生</a:t>
            </a:r>
            <a:r>
              <a:rPr lang="zh-CN" altLang="en-US" sz="2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，在末日我要叫他复活。我的肉真是可吃的，我的血真是可喝的。吃我肉、喝我血的人常在我里面，我也常在他里面。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600" dirty="0">
                <a:latin typeface="SimSun" panose="02010600030101010101" pitchFamily="2" charset="-122"/>
                <a:ea typeface="SimSun" panose="02010600030101010101" pitchFamily="2" charset="-122"/>
              </a:rPr>
              <a:t>6:53-56</a:t>
            </a:r>
            <a:r>
              <a:rPr lang="zh-CN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82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AED1F67-2905-C048-9B33-82881B09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37" y="5594350"/>
            <a:ext cx="2246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ea typeface="SimHei" panose="02010609060101010101" pitchFamily="49" charset="-122"/>
              </a:rPr>
              <a:t>(</a:t>
            </a:r>
            <a:r>
              <a:rPr kumimoji="1" lang="zh-CN" altLang="en-US" sz="2800" dirty="0">
                <a:ea typeface="SimHei" panose="02010609060101010101" pitchFamily="49" charset="-122"/>
              </a:rPr>
              <a:t>客观的真理</a:t>
            </a:r>
            <a:r>
              <a:rPr kumimoji="1" lang="en-US" altLang="zh-CN" sz="2800" dirty="0">
                <a:ea typeface="SimHei" panose="02010609060101010101" pitchFamily="49" charset="-122"/>
              </a:rPr>
              <a:t>)</a:t>
            </a:r>
          </a:p>
          <a:p>
            <a:pPr algn="ctr"/>
            <a:r>
              <a:rPr kumimoji="1" lang="zh-CN" altLang="en-US" sz="2600" dirty="0">
                <a:ea typeface="SimHei" panose="02010609060101010101" pitchFamily="49" charset="-122"/>
              </a:rPr>
              <a:t>约</a:t>
            </a:r>
            <a:r>
              <a:rPr kumimoji="1" lang="en-US" altLang="zh-CN" sz="2600" dirty="0">
                <a:ea typeface="SimHei" panose="02010609060101010101" pitchFamily="49" charset="-122"/>
              </a:rPr>
              <a:t>1:1</a:t>
            </a:r>
            <a:r>
              <a:rPr kumimoji="1" lang="zh-CN" altLang="en-US" sz="2600" dirty="0">
                <a:ea typeface="SimHei" panose="02010609060101010101" pitchFamily="49" charset="-122"/>
              </a:rPr>
              <a:t>，</a:t>
            </a:r>
            <a:r>
              <a:rPr kumimoji="1" lang="en-US" altLang="zh-CN" sz="2600" dirty="0">
                <a:ea typeface="SimHei" panose="02010609060101010101" pitchFamily="49" charset="-122"/>
              </a:rPr>
              <a:t>14</a:t>
            </a:r>
            <a:endParaRPr kumimoji="1" lang="en-US" altLang="zh-TW" sz="2600" dirty="0">
              <a:ea typeface="SimHei" panose="02010609060101010101" pitchFamily="49" charset="-122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12B3816-2EBB-734A-AF98-579922DC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126" y="5594350"/>
            <a:ext cx="26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ea typeface="SimHei" panose="02010609060101010101" pitchFamily="49" charset="-122"/>
              </a:rPr>
              <a:t>(</a:t>
            </a:r>
            <a:r>
              <a:rPr kumimoji="1" lang="zh-CN" altLang="en-US" sz="2800" dirty="0">
                <a:ea typeface="SimHei" panose="02010609060101010101" pitchFamily="49" charset="-122"/>
              </a:rPr>
              <a:t>主观领受的话</a:t>
            </a:r>
            <a:r>
              <a:rPr kumimoji="1" lang="en-US" altLang="zh-CN" sz="2800" dirty="0">
                <a:ea typeface="SimHei" panose="02010609060101010101" pitchFamily="49" charset="-122"/>
              </a:rPr>
              <a:t>)</a:t>
            </a:r>
          </a:p>
          <a:p>
            <a:pPr algn="ctr"/>
            <a:r>
              <a:rPr kumimoji="1" lang="zh-CN" altLang="en-US" sz="2600" dirty="0">
                <a:ea typeface="SimHei" panose="02010609060101010101" pitchFamily="49" charset="-122"/>
              </a:rPr>
              <a:t>太</a:t>
            </a:r>
            <a:r>
              <a:rPr kumimoji="1" lang="en-US" altLang="zh-CN" sz="2600" dirty="0">
                <a:ea typeface="SimHei" panose="02010609060101010101" pitchFamily="49" charset="-122"/>
              </a:rPr>
              <a:t>4:4</a:t>
            </a:r>
            <a:r>
              <a:rPr kumimoji="1" lang="zh-CN" altLang="en-US" sz="2600" dirty="0">
                <a:ea typeface="SimHei" panose="02010609060101010101" pitchFamily="49" charset="-122"/>
              </a:rPr>
              <a:t>；路</a:t>
            </a:r>
            <a:r>
              <a:rPr kumimoji="1" lang="en-US" altLang="zh-CN" sz="2600" dirty="0">
                <a:ea typeface="SimHei" panose="02010609060101010101" pitchFamily="49" charset="-122"/>
              </a:rPr>
              <a:t>1:37</a:t>
            </a:r>
            <a:endParaRPr kumimoji="1" lang="en-US" altLang="zh-TW" sz="2600" dirty="0">
              <a:ea typeface="SimHei" panose="02010609060101010101" pitchFamily="49" charset="-122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A917086-81A4-C14E-9415-AF2D087B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577" y="4151314"/>
            <a:ext cx="2698175" cy="10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2800">
                <a:ea typeface="SimHei" panose="02010609060101010101" pitchFamily="49" charset="-122"/>
              </a:rPr>
              <a:t>圣经里白纸黑字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2800">
                <a:ea typeface="SimHei" panose="02010609060101010101" pitchFamily="49" charset="-122"/>
              </a:rPr>
              <a:t>明明记载的话</a:t>
            </a:r>
            <a:endParaRPr kumimoji="1" lang="zh-TW" altLang="en-US" sz="2800">
              <a:ea typeface="SimHei" panose="02010609060101010101" pitchFamily="49" charset="-122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B8FA3AC8-7D21-DA42-BF7C-41A5EB4E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349" y="4165601"/>
            <a:ext cx="2339102" cy="10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2800">
                <a:ea typeface="SimHei" panose="02010609060101010101" pitchFamily="49" charset="-122"/>
              </a:rPr>
              <a:t>神藉圣经对人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2800">
                <a:ea typeface="SimHei" panose="02010609060101010101" pitchFamily="49" charset="-122"/>
              </a:rPr>
              <a:t>个别说的话</a:t>
            </a:r>
            <a:endParaRPr kumimoji="1" lang="zh-TW" altLang="en-US" sz="2800">
              <a:ea typeface="SimHei" panose="02010609060101010101" pitchFamily="49" charset="-122"/>
            </a:endParaRPr>
          </a:p>
        </p:txBody>
      </p:sp>
      <p:sp>
        <p:nvSpPr>
          <p:cNvPr id="27655" name="Rectangle 7" descr="Parchment">
            <a:extLst>
              <a:ext uri="{FF2B5EF4-FFF2-40B4-BE49-F238E27FC236}">
                <a16:creationId xmlns:a16="http://schemas.microsoft.com/office/drawing/2014/main" id="{E2EB983C-144E-7144-8366-28AF474C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430215"/>
            <a:ext cx="1766888" cy="134143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3600" dirty="0">
                <a:solidFill>
                  <a:srgbClr val="FF0000"/>
                </a:solidFill>
                <a:ea typeface="SimHei" panose="02010609060101010101" pitchFamily="49" charset="-122"/>
              </a:rPr>
              <a:t>话</a:t>
            </a:r>
            <a:r>
              <a:rPr kumimoji="1" lang="en-US" altLang="zh-CN" sz="3600" dirty="0">
                <a:solidFill>
                  <a:srgbClr val="FF0000"/>
                </a:solidFill>
                <a:ea typeface="SimHei" panose="02010609060101010101" pitchFamily="49" charset="-122"/>
              </a:rPr>
              <a:t>/</a:t>
            </a:r>
            <a:r>
              <a:rPr kumimoji="1" lang="zh-CN" altLang="en-US" sz="3600" dirty="0">
                <a:solidFill>
                  <a:srgbClr val="FF0000"/>
                </a:solidFill>
                <a:ea typeface="SimHei" panose="02010609060101010101" pitchFamily="49" charset="-122"/>
              </a:rPr>
              <a:t>道</a:t>
            </a:r>
            <a:endParaRPr kumimoji="1" lang="zh-TW" altLang="en-US" sz="3600" dirty="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/>
            <a:r>
              <a:rPr kumimoji="1" lang="en-US" altLang="zh-TW" sz="3600" dirty="0">
                <a:solidFill>
                  <a:schemeClr val="accent2"/>
                </a:solidFill>
                <a:ea typeface="SimHei" panose="02010609060101010101" pitchFamily="49" charset="-122"/>
              </a:rPr>
              <a:t>(word)</a:t>
            </a:r>
          </a:p>
        </p:txBody>
      </p:sp>
      <p:sp>
        <p:nvSpPr>
          <p:cNvPr id="27656" name="Rectangle 8" descr="Blue tissue paper">
            <a:extLst>
              <a:ext uri="{FF2B5EF4-FFF2-40B4-BE49-F238E27FC236}">
                <a16:creationId xmlns:a16="http://schemas.microsoft.com/office/drawing/2014/main" id="{343595CC-588F-2642-9234-2B8AE12B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2963864"/>
            <a:ext cx="1897062" cy="9096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CN" sz="3200" dirty="0" err="1">
                <a:solidFill>
                  <a:srgbClr val="FF0000"/>
                </a:solidFill>
                <a:ea typeface="SimHei" panose="02010609060101010101" pitchFamily="49" charset="-122"/>
              </a:rPr>
              <a:t>λόγος</a:t>
            </a:r>
            <a:endParaRPr lang="en-US" altLang="zh-CN" sz="3200" dirty="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SimHei" panose="02010609060101010101" pitchFamily="49" charset="-122"/>
              </a:rPr>
              <a:t>（</a:t>
            </a:r>
            <a:r>
              <a:rPr lang="en-US" altLang="zh-TW" sz="2400" i="1" dirty="0">
                <a:solidFill>
                  <a:srgbClr val="FF0000"/>
                </a:solidFill>
                <a:ea typeface="SimHei" panose="02010609060101010101" pitchFamily="49" charset="-122"/>
              </a:rPr>
              <a:t>logos</a:t>
            </a:r>
            <a:r>
              <a:rPr lang="zh-CN" altLang="en-US" sz="2400" dirty="0">
                <a:solidFill>
                  <a:srgbClr val="FF0000"/>
                </a:solidFill>
                <a:ea typeface="SimHei" panose="02010609060101010101" pitchFamily="49" charset="-122"/>
              </a:rPr>
              <a:t>）</a:t>
            </a:r>
            <a:endParaRPr kumimoji="1" lang="en-US" altLang="zh-TW" sz="24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sp>
        <p:nvSpPr>
          <p:cNvPr id="27657" name="Rectangle 9" descr="Blue tissue paper">
            <a:extLst>
              <a:ext uri="{FF2B5EF4-FFF2-40B4-BE49-F238E27FC236}">
                <a16:creationId xmlns:a16="http://schemas.microsoft.com/office/drawing/2014/main" id="{7A87CA9E-C0CD-0943-BF73-A977E9A7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1" y="2963864"/>
            <a:ext cx="1897063" cy="9096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l-GR" altLang="zh-CN" sz="3200" dirty="0" err="1">
                <a:solidFill>
                  <a:srgbClr val="FF0000"/>
                </a:solidFill>
                <a:ea typeface="SimHei" panose="02010609060101010101" pitchFamily="49" charset="-122"/>
              </a:rPr>
              <a:t>ῥῆμα</a:t>
            </a:r>
            <a:endParaRPr kumimoji="1" lang="en-US" altLang="zh-CN" sz="3200" dirty="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ea typeface="SimHei" panose="02010609060101010101" pitchFamily="49" charset="-122"/>
              </a:rPr>
              <a:t>（</a:t>
            </a:r>
            <a:r>
              <a:rPr kumimoji="1" lang="en-US" altLang="zh-TW" sz="2400" i="1" dirty="0">
                <a:solidFill>
                  <a:srgbClr val="FF0000"/>
                </a:solidFill>
                <a:ea typeface="SimHei" panose="02010609060101010101" pitchFamily="49" charset="-122"/>
              </a:rPr>
              <a:t>rhema</a:t>
            </a:r>
            <a:r>
              <a:rPr kumimoji="1" lang="zh-CN" altLang="en-US" sz="2400" dirty="0">
                <a:solidFill>
                  <a:srgbClr val="FF0000"/>
                </a:solidFill>
                <a:ea typeface="SimHei" panose="02010609060101010101" pitchFamily="49" charset="-122"/>
              </a:rPr>
              <a:t>）</a:t>
            </a:r>
            <a:endParaRPr kumimoji="1" lang="en-US" altLang="zh-TW" sz="24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cxnSp>
        <p:nvCxnSpPr>
          <p:cNvPr id="27658" name="AutoShape 10">
            <a:extLst>
              <a:ext uri="{FF2B5EF4-FFF2-40B4-BE49-F238E27FC236}">
                <a16:creationId xmlns:a16="http://schemas.microsoft.com/office/drawing/2014/main" id="{5D37CC54-F652-2445-B1D8-C127089901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65639" y="1239330"/>
            <a:ext cx="1192213" cy="2085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9" name="AutoShape 11">
            <a:extLst>
              <a:ext uri="{FF2B5EF4-FFF2-40B4-BE49-F238E27FC236}">
                <a16:creationId xmlns:a16="http://schemas.microsoft.com/office/drawing/2014/main" id="{44E5043C-9E94-6B43-A582-3305130B2E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583363" y="1221074"/>
            <a:ext cx="1192213" cy="212248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0" name="Text Box 12">
            <a:extLst>
              <a:ext uri="{FF2B5EF4-FFF2-40B4-BE49-F238E27FC236}">
                <a16:creationId xmlns:a16="http://schemas.microsoft.com/office/drawing/2014/main" id="{C98A9A2B-17EC-5A43-A226-269AC720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525" y="3233739"/>
            <a:ext cx="16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TW" sz="2400" dirty="0">
                <a:ea typeface="SimHei" panose="02010609060101010101" pitchFamily="49" charset="-122"/>
              </a:rPr>
              <a:t>(</a:t>
            </a:r>
            <a:r>
              <a:rPr kumimoji="1" lang="zh-TW" altLang="en-US" sz="2400" dirty="0">
                <a:ea typeface="SimHei" panose="02010609060101010101" pitchFamily="49" charset="-122"/>
              </a:rPr>
              <a:t>希腊原文</a:t>
            </a:r>
            <a:r>
              <a:rPr kumimoji="1" lang="en-US" altLang="zh-TW" sz="2400" dirty="0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7B554470-9CA0-4E47-8B2D-DC350E94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5969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ea typeface="SimHei" panose="02010609060101010101" pitchFamily="49" charset="-122"/>
              </a:rPr>
              <a:t>神的</a:t>
            </a:r>
          </a:p>
        </p:txBody>
      </p:sp>
    </p:spTree>
    <p:extLst>
      <p:ext uri="{BB962C8B-B14F-4D97-AF65-F5344CB8AC3E}">
        <p14:creationId xmlns:p14="http://schemas.microsoft.com/office/powerpoint/2010/main" val="36875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5" grpId="0" animBg="1"/>
      <p:bldP spid="27656" grpId="0" animBg="1"/>
      <p:bldP spid="27657" grpId="0" animBg="1"/>
      <p:bldP spid="27660" grpId="0"/>
      <p:bldP spid="27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CC88-0C6A-2441-BA8C-A5A71141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49" y="557213"/>
            <a:ext cx="10190163" cy="85725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>
                <a:latin typeface="+mn-ea"/>
                <a:ea typeface="+mn-ea"/>
              </a:rPr>
              <a:t>重生</a:t>
            </a:r>
            <a:endParaRPr lang="en-US" sz="4800" dirty="0">
              <a:latin typeface="+mn-ea"/>
              <a:ea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AFFA7-4C16-BD4D-8C87-1458B5EFB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557337"/>
            <a:ext cx="10915650" cy="50006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耶稣回答说：“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我实实在在的告诉你，人若不</a:t>
            </a:r>
            <a:r>
              <a:rPr lang="zh-CN" altLang="en-US" sz="2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重生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，就不能见神的国。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3:3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耶稣说：“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我实实在在的告诉你，人若不是</a:t>
            </a:r>
            <a:r>
              <a:rPr lang="zh-CN" altLang="en-US" sz="2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从水和圣灵生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的，就不能进神的国。从肉身生的就是肉身；从灵生的就是灵。我说：‘你们必须</a:t>
            </a:r>
            <a:r>
              <a:rPr lang="zh-CN" altLang="en-US" sz="2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重生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’，你不要以为希奇。风随著意思吹，你听见风的响声，却不晓得从那里来，往那里去；凡从圣灵生的，也是如此。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3:5-8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摩西在旷野怎样举蛇，人子也必照样被举起来，叫一切信他的都得永生。（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3:14-15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神愛世人，甚至将他的独生子赐给他们，叫一切信他的，不至灭亡，反得永生。</a:t>
            </a:r>
            <a:endParaRPr lang="en-US" altLang="zh-CN" sz="26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因为神差他的儿子降世，不是要定世人的罪，乃是要叫世人因他得救。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信他的人，不被定罪；不信的人，罪已经定了，因为他不信神独生子的名。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3:16-18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888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{39A9D4D4-7B86-FC4A-A252-35879DCC0F9A}tf10001069</Template>
  <TotalTime>199789</TotalTime>
  <Words>4734</Words>
  <Application>Microsoft Macintosh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Gisha</vt:lpstr>
      <vt:lpstr>KaiTi</vt:lpstr>
      <vt:lpstr>SimHei</vt:lpstr>
      <vt:lpstr>SimSun</vt:lpstr>
      <vt:lpstr>幼圆</vt:lpstr>
      <vt:lpstr>Arial</vt:lpstr>
      <vt:lpstr>Calibri</vt:lpstr>
      <vt:lpstr>Century Gothic</vt:lpstr>
      <vt:lpstr>Times</vt:lpstr>
      <vt:lpstr>Wingdings</vt:lpstr>
      <vt:lpstr>Wingdings 3</vt:lpstr>
      <vt:lpstr>Wisp</vt:lpstr>
      <vt:lpstr> 恩典与真理 《约翰福音》导读</vt:lpstr>
      <vt:lpstr>《约翰福音》概论</vt:lpstr>
      <vt:lpstr>PowerPoint Presentation</vt:lpstr>
      <vt:lpstr>《约翰福音》大纲</vt:lpstr>
      <vt:lpstr>七个神迹（σημεῖον）</vt:lpstr>
      <vt:lpstr>七个“我是”（εγω ειμι）</vt:lpstr>
      <vt:lpstr>道成肉身</vt:lpstr>
      <vt:lpstr>PowerPoint Presentation</vt:lpstr>
      <vt:lpstr>重生</vt:lpstr>
      <vt:lpstr>圣灵</vt:lpstr>
      <vt:lpstr>PowerPoint Presentation</vt:lpstr>
      <vt:lpstr>彼此相愛</vt:lpstr>
      <vt:lpstr>  合而为一</vt:lpstr>
      <vt:lpstr>十架七言之</vt:lpstr>
      <vt:lpstr>PowerPoint Presentation</vt:lpstr>
      <vt:lpstr>施洗约翰</vt:lpstr>
      <vt:lpstr>伯大尼的马利亚</vt:lpstr>
      <vt:lpstr>抹大拉的马利亚</vt:lpstr>
      <vt:lpstr>彼得</vt:lpstr>
      <vt:lpstr>PowerPoint Presentation</vt:lpstr>
      <vt:lpstr>安得烈和腓力 </vt:lpstr>
      <vt:lpstr>多马</vt:lpstr>
      <vt:lpstr>尼哥德慕</vt:lpstr>
      <vt:lpstr>加略人犹大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事奉之理念 </dc:title>
  <dc:creator>Xiaoming Pan</dc:creator>
  <cp:lastModifiedBy>pan xiaoming</cp:lastModifiedBy>
  <cp:revision>113</cp:revision>
  <cp:lastPrinted>2023-10-29T19:38:04Z</cp:lastPrinted>
  <dcterms:created xsi:type="dcterms:W3CDTF">2020-10-09T17:44:43Z</dcterms:created>
  <dcterms:modified xsi:type="dcterms:W3CDTF">2023-10-30T17:44:07Z</dcterms:modified>
</cp:coreProperties>
</file>