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8" r:id="rId12"/>
    <p:sldId id="289" r:id="rId13"/>
    <p:sldId id="290" r:id="rId14"/>
    <p:sldId id="291" r:id="rId15"/>
    <p:sldId id="303" r:id="rId16"/>
    <p:sldId id="301" r:id="rId17"/>
    <p:sldId id="304" r:id="rId18"/>
    <p:sldId id="267" r:id="rId19"/>
    <p:sldId id="268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046"/>
  </p:normalViewPr>
  <p:slideViewPr>
    <p:cSldViewPr snapToGrid="0" snapToObjects="1">
      <p:cViewPr varScale="1">
        <p:scale>
          <a:sx n="89" d="100"/>
          <a:sy n="89" d="100"/>
        </p:scale>
        <p:origin x="8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503DA-505A-7041-BD01-ADC91FD8AD87}" type="datetimeFigureOut">
              <a:rPr lang="en-US" smtClean="0"/>
              <a:t>1/17/24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5C4FA-A44A-6F4B-85EB-53A50B735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661FEE-8C8F-854D-A87B-3ABE4AAD9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E15C34-64A8-5044-A10D-F1A4C6F4592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1853999-823B-E74D-BF87-204D3219B2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ED487B-CF97-4A4F-A70A-210C3BA6C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066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78615-8D0E-124B-8ABF-721EDF73A4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66EB6-9157-8D45-B7A0-46FE614C1CE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63FFB67-3BDB-B948-B08E-E2CE66721FE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4EDAD8C-32CB-A44C-B535-7E46FE2E4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75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F0320D-EEE4-7F48-84B9-A57225845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A0B658-C118-6147-B6CD-45BE12B4E03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86AAB50F-CD37-6F43-824D-137A0D471D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60101BB-CAFC-FE4A-AFEB-364CAF5C3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2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3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10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02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46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19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8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3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504259-61A2-4E47-8486-29E017D2989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0B9D8-5CCC-904A-BBC7-B6206696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E1CE28-D7FB-DE4A-96DD-A915DB80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853DE2-C122-1E4A-AFD1-4E629920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74BDBAF-9775-CC48-9566-4F44D53F1E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16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5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9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1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1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6905-2C14-0745-ACCB-63C2E6BC3843}" type="datetimeFigureOut">
              <a:rPr lang="en-US" smtClean="0"/>
              <a:t>11/30/23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68291F-2B56-544A-B969-5306B24DF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6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D448-7233-CF49-938F-CC02FF1B6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zh-CN" altLang="en-US" sz="7200" dirty="0"/>
              <a:t>摩西五经导读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A5DD2-A9D5-0F4F-8DD0-05DC46798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/>
              <a:t>Rev. John </a:t>
            </a:r>
            <a:r>
              <a:rPr lang="en-US" sz="4800" dirty="0"/>
              <a:t>Pan</a:t>
            </a:r>
          </a:p>
        </p:txBody>
      </p:sp>
    </p:spTree>
    <p:extLst>
      <p:ext uri="{BB962C8B-B14F-4D97-AF65-F5344CB8AC3E}">
        <p14:creationId xmlns:p14="http://schemas.microsoft.com/office/powerpoint/2010/main" val="2476891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597F-9E74-584B-93AD-40F9871B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055" y="624109"/>
            <a:ext cx="10271557" cy="678217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dirty="0"/>
              <a:t>创</a:t>
            </a:r>
            <a:r>
              <a:rPr lang="en-US" altLang="zh-CN" sz="4000" dirty="0"/>
              <a:t>1</a:t>
            </a:r>
            <a:r>
              <a:rPr lang="zh-CN" altLang="en-US" sz="4000" dirty="0"/>
              <a:t>章的解释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B5E8-0C99-A94B-8C4B-912B7506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055" y="1302327"/>
            <a:ext cx="10271557" cy="5029200"/>
          </a:xfrm>
        </p:spPr>
        <p:txBody>
          <a:bodyPr/>
          <a:lstStyle/>
          <a:p>
            <a:r>
              <a:rPr lang="zh-CN" altLang="en-US" sz="2400" dirty="0"/>
              <a:t>日：原文 </a:t>
            </a:r>
            <a:r>
              <a:rPr lang="he-IL" sz="3200" dirty="0"/>
              <a:t>יום</a:t>
            </a:r>
            <a:r>
              <a:rPr lang="zh-CN" altLang="en-US" sz="2400" dirty="0"/>
              <a:t> 可以是太阳日，也可以是一段时间（参彼后</a:t>
            </a:r>
            <a:r>
              <a:rPr lang="en-US" altLang="zh-CN" sz="2400" dirty="0"/>
              <a:t>3:8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r>
              <a:rPr lang="zh-CN" altLang="en-US" sz="2400" dirty="0"/>
              <a:t>是神学性的宣告（</a:t>
            </a:r>
            <a:r>
              <a:rPr lang="en-US" altLang="zh-CN" sz="2400" dirty="0">
                <a:latin typeface="Times" pitchFamily="2" charset="0"/>
              </a:rPr>
              <a:t>Oracle</a:t>
            </a:r>
            <a:r>
              <a:rPr lang="zh-CN" altLang="en-US" sz="2400" dirty="0"/>
              <a:t>）</a:t>
            </a:r>
            <a:r>
              <a:rPr lang="en-US" altLang="zh-CN" sz="2400" dirty="0"/>
              <a:t>,</a:t>
            </a:r>
            <a:r>
              <a:rPr lang="zh-CN" altLang="en-US" sz="2400" dirty="0"/>
              <a:t> 不是神话传说、也不是科学考古（不会歪曲历史</a:t>
            </a:r>
            <a:r>
              <a:rPr lang="en-US" altLang="zh-CN" sz="2400" dirty="0"/>
              <a:t>/</a:t>
            </a:r>
            <a:r>
              <a:rPr lang="zh-CN" altLang="en-US" sz="2400" dirty="0"/>
              <a:t>伪造历史，但高度选择性地撰写历史）；</a:t>
            </a:r>
            <a:endParaRPr lang="en-US" altLang="zh-CN" sz="2400" dirty="0"/>
          </a:p>
          <a:p>
            <a:r>
              <a:rPr lang="zh-CN" altLang="en-US" sz="2400" dirty="0"/>
              <a:t>首先是启示三千五百年前的以色列民，有显著的文学架构：</a:t>
            </a: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898454-EBCA-B847-85FE-337D0743FE9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4000" y="3338945"/>
          <a:ext cx="9980612" cy="2881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4619">
                  <a:extLst>
                    <a:ext uri="{9D8B030D-6E8A-4147-A177-3AD203B41FA5}">
                      <a16:colId xmlns:a16="http://schemas.microsoft.com/office/drawing/2014/main" val="1833528248"/>
                    </a:ext>
                  </a:extLst>
                </a:gridCol>
                <a:gridCol w="2494619">
                  <a:extLst>
                    <a:ext uri="{9D8B030D-6E8A-4147-A177-3AD203B41FA5}">
                      <a16:colId xmlns:a16="http://schemas.microsoft.com/office/drawing/2014/main" val="2269250394"/>
                    </a:ext>
                  </a:extLst>
                </a:gridCol>
                <a:gridCol w="2495687">
                  <a:extLst>
                    <a:ext uri="{9D8B030D-6E8A-4147-A177-3AD203B41FA5}">
                      <a16:colId xmlns:a16="http://schemas.microsoft.com/office/drawing/2014/main" val="1755689195"/>
                    </a:ext>
                  </a:extLst>
                </a:gridCol>
                <a:gridCol w="2495687">
                  <a:extLst>
                    <a:ext uri="{9D8B030D-6E8A-4147-A177-3AD203B41FA5}">
                      <a16:colId xmlns:a16="http://schemas.microsoft.com/office/drawing/2014/main" val="2113385516"/>
                    </a:ext>
                  </a:extLst>
                </a:gridCol>
              </a:tblGrid>
              <a:tr h="720437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形式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充满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0650453"/>
                  </a:ext>
                </a:extLst>
              </a:tr>
              <a:tr h="720437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第一日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光与暗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第四日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</a:rPr>
                        <a:t>管理昼夜的光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246408"/>
                  </a:ext>
                </a:extLst>
              </a:tr>
              <a:tr h="720437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第二日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1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>
                          <a:effectLst/>
                        </a:rPr>
                        <a:t>空气与水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第五日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</a:rPr>
                        <a:t>水与空中的生物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2246156"/>
                  </a:ext>
                </a:extLst>
              </a:tr>
              <a:tr h="720437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第三日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地</a:t>
                      </a:r>
                      <a:r>
                        <a:rPr lang="zh-CN" altLang="en-US" sz="2000" dirty="0">
                          <a:effectLst/>
                        </a:rPr>
                        <a:t>与海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第六日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地上生物</a:t>
                      </a:r>
                      <a:r>
                        <a:rPr lang="zh-CN" altLang="en-US" sz="2000" dirty="0">
                          <a:effectLst/>
                        </a:rPr>
                        <a:t>（人）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5874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6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den2">
            <a:extLst>
              <a:ext uri="{FF2B5EF4-FFF2-40B4-BE49-F238E27FC236}">
                <a16:creationId xmlns:a16="http://schemas.microsoft.com/office/drawing/2014/main" id="{A8B357A4-492D-AC47-8C29-83BF985CD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808" y="2310229"/>
            <a:ext cx="5054556" cy="388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>
            <a:extLst>
              <a:ext uri="{FF2B5EF4-FFF2-40B4-BE49-F238E27FC236}">
                <a16:creationId xmlns:a16="http://schemas.microsoft.com/office/drawing/2014/main" id="{9BE825A1-5BFA-3A43-9CF4-8B381A856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263" y="1314451"/>
            <a:ext cx="1768296" cy="8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生命树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T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ree of life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DE7E18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B7BDBEFF-2077-D345-A61E-054093632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263" y="2636238"/>
            <a:ext cx="1762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（神自己）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A5BEFE2E-F681-484A-A410-91C9D86FC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849" y="1314451"/>
            <a:ext cx="2786063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分别善恶树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T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ree of the knowledge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of good and evil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DE7E18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9B9222A3-13CB-7944-A895-13671A4FC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713" y="2636238"/>
            <a:ext cx="18335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（离神独立）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63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AAF8131-C46B-8643-B130-7C8437713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96875"/>
            <a:ext cx="6407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「我又要叫你</a:t>
            </a:r>
            <a:r>
              <a:rPr kumimoji="1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蛇</a:t>
            </a:r>
            <a:r>
              <a:rPr kumimoji="1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和女人彼此为仇；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你的后裔和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女人的后裔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也彼此为仇。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女人的后裔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要伤你的头；你要伤他的脚跟。」 </a:t>
            </a:r>
            <a:r>
              <a:rPr kumimoji="1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E3EAC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E3EAC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创</a:t>
            </a:r>
            <a:r>
              <a:rPr kumimoji="1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E3EAC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3:15)</a:t>
            </a:r>
            <a:endParaRPr kumimoji="1" lang="en-US" altLang="zh-TW" sz="2000" b="0" i="0" u="none" strike="noStrike" kern="1200" cap="none" spc="0" normalizeH="0" baseline="0" noProof="0">
              <a:ln>
                <a:noFill/>
              </a:ln>
              <a:solidFill>
                <a:srgbClr val="E3EAC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pic>
        <p:nvPicPr>
          <p:cNvPr id="5131" name="Picture 11" descr="the-cross1">
            <a:extLst>
              <a:ext uri="{FF2B5EF4-FFF2-40B4-BE49-F238E27FC236}">
                <a16:creationId xmlns:a16="http://schemas.microsoft.com/office/drawing/2014/main" id="{6781EB6B-E754-EC43-804D-F6CA97B26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1"/>
            <a:ext cx="5105400" cy="4441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2" name="AutoShape 12">
            <a:extLst>
              <a:ext uri="{FF2B5EF4-FFF2-40B4-BE49-F238E27FC236}">
                <a16:creationId xmlns:a16="http://schemas.microsoft.com/office/drawing/2014/main" id="{6E0D8032-64A1-9648-A314-FB0CFD5FE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905000"/>
            <a:ext cx="1981200" cy="1981200"/>
          </a:xfrm>
          <a:prstGeom prst="star16">
            <a:avLst>
              <a:gd name="adj" fmla="val 37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预言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基督</a:t>
            </a:r>
          </a:p>
        </p:txBody>
      </p:sp>
    </p:spTree>
    <p:extLst>
      <p:ext uri="{BB962C8B-B14F-4D97-AF65-F5344CB8AC3E}">
        <p14:creationId xmlns:p14="http://schemas.microsoft.com/office/powerpoint/2010/main" val="368699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Text Box 10">
            <a:extLst>
              <a:ext uri="{FF2B5EF4-FFF2-40B4-BE49-F238E27FC236}">
                <a16:creationId xmlns:a16="http://schemas.microsoft.com/office/drawing/2014/main" id="{7C7630C2-C0C2-BB48-B881-08F02BFED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亚当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65C7505C-B34F-1743-AAF0-E4CE7BC57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该隐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0DAE1A79-10B3-164B-A11C-EF8461988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825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以诺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48FA2A68-5805-4B4A-BCAC-1D2E7ABDF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以拿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23093D77-1506-E44F-AA87-8CF2E4902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2425701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米户雅利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58874CB9-21DA-514F-9096-2A24652C0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563" y="2425701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玛土撒利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DA78DCD8-618C-6B47-BD65-AD09FAEAA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拉麦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8EC99A4F-0FCA-FA4E-962A-FD64981E1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8475" y="2425701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雅八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96177814-5875-FA4C-A693-C941EEBE7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8475" y="29892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犹八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E6F61E30-83C9-104B-AF17-019D50918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5" y="3565526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土八该隐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AB4BCA04-E575-D148-A8F6-C282D1354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344487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亚伯</a:t>
            </a: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0307102F-9254-FD4D-9BDC-E0E0A16EC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456882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塞特</a:t>
            </a: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4030FF57-A4CC-AE4E-BDE4-E9F83C998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363" y="4568826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以挪士</a:t>
            </a:r>
          </a:p>
        </p:txBody>
      </p:sp>
      <p:sp>
        <p:nvSpPr>
          <p:cNvPr id="15383" name="Text Box 23">
            <a:extLst>
              <a:ext uri="{FF2B5EF4-FFF2-40B4-BE49-F238E27FC236}">
                <a16:creationId xmlns:a16="http://schemas.microsoft.com/office/drawing/2014/main" id="{8543D740-689A-3D47-BE7A-BEF2C21FC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688" y="456882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该南</a:t>
            </a:r>
          </a:p>
        </p:txBody>
      </p:sp>
      <p:sp>
        <p:nvSpPr>
          <p:cNvPr id="15384" name="Text Box 24">
            <a:extLst>
              <a:ext uri="{FF2B5EF4-FFF2-40B4-BE49-F238E27FC236}">
                <a16:creationId xmlns:a16="http://schemas.microsoft.com/office/drawing/2014/main" id="{76481820-8D49-594A-B5DE-9A087BDB7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88" y="4568826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玛勒列</a:t>
            </a:r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73B55306-F6F1-D44D-92F6-1AB22B39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456882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雅列</a:t>
            </a:r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45DAD6E1-FF08-2E44-A1BE-3A033142D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456882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以诺</a:t>
            </a:r>
          </a:p>
        </p:txBody>
      </p:sp>
      <p:sp>
        <p:nvSpPr>
          <p:cNvPr id="15387" name="Text Box 27">
            <a:extLst>
              <a:ext uri="{FF2B5EF4-FFF2-40B4-BE49-F238E27FC236}">
                <a16:creationId xmlns:a16="http://schemas.microsoft.com/office/drawing/2014/main" id="{CED67E9E-20E2-B64F-B315-98B799F13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4" y="4568826"/>
            <a:ext cx="2074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玛土撒拉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……</a:t>
            </a: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388" name="Line 28">
            <a:extLst>
              <a:ext uri="{FF2B5EF4-FFF2-40B4-BE49-F238E27FC236}">
                <a16:creationId xmlns:a16="http://schemas.microsoft.com/office/drawing/2014/main" id="{BFCAAA1F-29A3-DC4B-8896-B8FE28707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4900" y="26368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89" name="Line 29">
            <a:extLst>
              <a:ext uri="{FF2B5EF4-FFF2-40B4-BE49-F238E27FC236}">
                <a16:creationId xmlns:a16="http://schemas.microsoft.com/office/drawing/2014/main" id="{85D08276-E959-1848-99B9-F23EC2E6B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0875" y="2636838"/>
            <a:ext cx="2619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0" name="Line 30">
            <a:extLst>
              <a:ext uri="{FF2B5EF4-FFF2-40B4-BE49-F238E27FC236}">
                <a16:creationId xmlns:a16="http://schemas.microsoft.com/office/drawing/2014/main" id="{73F54FC7-897A-B54E-88C8-00C5E4ADF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3363" y="2636838"/>
            <a:ext cx="21431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1" name="Line 31">
            <a:extLst>
              <a:ext uri="{FF2B5EF4-FFF2-40B4-BE49-F238E27FC236}">
                <a16:creationId xmlns:a16="http://schemas.microsoft.com/office/drawing/2014/main" id="{E9D248BC-8056-8942-8C74-85ACC8C0C6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3939" y="2636838"/>
            <a:ext cx="1619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2" name="Line 32">
            <a:extLst>
              <a:ext uri="{FF2B5EF4-FFF2-40B4-BE49-F238E27FC236}">
                <a16:creationId xmlns:a16="http://schemas.microsoft.com/office/drawing/2014/main" id="{8F48C854-0F5D-1A43-8443-199BEA806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2636838"/>
            <a:ext cx="952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3" name="Line 33">
            <a:extLst>
              <a:ext uri="{FF2B5EF4-FFF2-40B4-BE49-F238E27FC236}">
                <a16:creationId xmlns:a16="http://schemas.microsoft.com/office/drawing/2014/main" id="{C9FC91CD-F3F5-454A-A579-5E4BCC5AD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8025" y="2636838"/>
            <a:ext cx="1714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4" name="Line 34">
            <a:extLst>
              <a:ext uri="{FF2B5EF4-FFF2-40B4-BE49-F238E27FC236}">
                <a16:creationId xmlns:a16="http://schemas.microsoft.com/office/drawing/2014/main" id="{F3910A45-CF5C-1E4B-AB0B-8E848C8ED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7163" y="2636838"/>
            <a:ext cx="3349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5" name="Line 35">
            <a:extLst>
              <a:ext uri="{FF2B5EF4-FFF2-40B4-BE49-F238E27FC236}">
                <a16:creationId xmlns:a16="http://schemas.microsoft.com/office/drawing/2014/main" id="{904D0CEC-1A25-764E-8361-7CBAB0BB7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7539" y="4768850"/>
            <a:ext cx="180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6" name="Line 36">
            <a:extLst>
              <a:ext uri="{FF2B5EF4-FFF2-40B4-BE49-F238E27FC236}">
                <a16:creationId xmlns:a16="http://schemas.microsoft.com/office/drawing/2014/main" id="{C08B4232-FBFF-6244-8A78-F75A8C6AA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5276" y="4768850"/>
            <a:ext cx="157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7" name="Line 37">
            <a:extLst>
              <a:ext uri="{FF2B5EF4-FFF2-40B4-BE49-F238E27FC236}">
                <a16:creationId xmlns:a16="http://schemas.microsoft.com/office/drawing/2014/main" id="{1757A38C-1FE4-474E-A3E4-D838AFD19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3464" y="4768850"/>
            <a:ext cx="2619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8" name="Line 38">
            <a:extLst>
              <a:ext uri="{FF2B5EF4-FFF2-40B4-BE49-F238E27FC236}">
                <a16:creationId xmlns:a16="http://schemas.microsoft.com/office/drawing/2014/main" id="{183B1651-DCD1-5D48-9539-A0E0B7640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5026" y="4768850"/>
            <a:ext cx="3476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399" name="Line 39">
            <a:extLst>
              <a:ext uri="{FF2B5EF4-FFF2-40B4-BE49-F238E27FC236}">
                <a16:creationId xmlns:a16="http://schemas.microsoft.com/office/drawing/2014/main" id="{BB7F9685-1593-B34E-A60B-A3926E451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3714" y="4768850"/>
            <a:ext cx="3571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0" name="Line 40">
            <a:extLst>
              <a:ext uri="{FF2B5EF4-FFF2-40B4-BE49-F238E27FC236}">
                <a16:creationId xmlns:a16="http://schemas.microsoft.com/office/drawing/2014/main" id="{61BAFEC0-FD3E-3D42-A7FC-4EB06D4FE3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7639" y="4768850"/>
            <a:ext cx="3444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1" name="Line 41">
            <a:extLst>
              <a:ext uri="{FF2B5EF4-FFF2-40B4-BE49-F238E27FC236}">
                <a16:creationId xmlns:a16="http://schemas.microsoft.com/office/drawing/2014/main" id="{CAEC4EAF-A64D-3844-B5C4-5D87935CB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34325" y="2633664"/>
            <a:ext cx="0" cy="1152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2" name="Line 42">
            <a:extLst>
              <a:ext uri="{FF2B5EF4-FFF2-40B4-BE49-F238E27FC236}">
                <a16:creationId xmlns:a16="http://schemas.microsoft.com/office/drawing/2014/main" id="{55A989AB-2CBF-EE42-9D4B-E5C04B046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34325" y="3781425"/>
            <a:ext cx="177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3" name="Line 43">
            <a:extLst>
              <a:ext uri="{FF2B5EF4-FFF2-40B4-BE49-F238E27FC236}">
                <a16:creationId xmlns:a16="http://schemas.microsoft.com/office/drawing/2014/main" id="{E526D518-FEF2-5A49-94B7-86E87A4F3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9563" y="3186113"/>
            <a:ext cx="1825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4" name="Line 44">
            <a:extLst>
              <a:ext uri="{FF2B5EF4-FFF2-40B4-BE49-F238E27FC236}">
                <a16:creationId xmlns:a16="http://schemas.microsoft.com/office/drawing/2014/main" id="{26CD516B-056E-E54F-A4B2-4D837114E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6975" y="2633664"/>
            <a:ext cx="0" cy="2149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5" name="Line 45">
            <a:extLst>
              <a:ext uri="{FF2B5EF4-FFF2-40B4-BE49-F238E27FC236}">
                <a16:creationId xmlns:a16="http://schemas.microsoft.com/office/drawing/2014/main" id="{D1102CAA-8120-8041-87F6-FDA5B5140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2214" y="4768850"/>
            <a:ext cx="1285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6" name="Line 46">
            <a:extLst>
              <a:ext uri="{FF2B5EF4-FFF2-40B4-BE49-F238E27FC236}">
                <a16:creationId xmlns:a16="http://schemas.microsoft.com/office/drawing/2014/main" id="{18871731-B79E-E346-91B9-0F722E4D86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2213" y="3638550"/>
            <a:ext cx="152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07" name="AutoShape 47">
            <a:extLst>
              <a:ext uri="{FF2B5EF4-FFF2-40B4-BE49-F238E27FC236}">
                <a16:creationId xmlns:a16="http://schemas.microsoft.com/office/drawing/2014/main" id="{F985B47A-709B-1344-8CFA-C1215E2B8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1" y="1804988"/>
            <a:ext cx="1598613" cy="609600"/>
          </a:xfrm>
          <a:prstGeom prst="wedgeRectCallout">
            <a:avLst>
              <a:gd name="adj1" fmla="val -63505"/>
              <a:gd name="adj2" fmla="val 79426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住帐棚、牧养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牲畜者之祖师</a:t>
            </a:r>
            <a:endParaRPr kumimoji="1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08" name="AutoShape 48">
            <a:extLst>
              <a:ext uri="{FF2B5EF4-FFF2-40B4-BE49-F238E27FC236}">
                <a16:creationId xmlns:a16="http://schemas.microsoft.com/office/drawing/2014/main" id="{E33CD6F5-8C17-BA4E-8767-405650B36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1651" y="2673350"/>
            <a:ext cx="1122363" cy="609600"/>
          </a:xfrm>
          <a:prstGeom prst="wedgeRectCallout">
            <a:avLst>
              <a:gd name="adj1" fmla="val -112801"/>
              <a:gd name="adj2" fmla="val 26824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弹琴吹箫者之祖师</a:t>
            </a:r>
            <a:endParaRPr kumimoji="1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09" name="AutoShape 49">
            <a:extLst>
              <a:ext uri="{FF2B5EF4-FFF2-40B4-BE49-F238E27FC236}">
                <a16:creationId xmlns:a16="http://schemas.microsoft.com/office/drawing/2014/main" id="{6AB859CC-6B8A-544F-8EB6-41968EB46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1651" y="3575050"/>
            <a:ext cx="1122363" cy="609600"/>
          </a:xfrm>
          <a:prstGeom prst="wedgeRectCallout">
            <a:avLst>
              <a:gd name="adj1" fmla="val -73764"/>
              <a:gd name="adj2" fmla="val -21875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铜匠铁匠之祖师</a:t>
            </a:r>
            <a:endParaRPr kumimoji="1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11" name="AutoShape 51">
            <a:extLst>
              <a:ext uri="{FF2B5EF4-FFF2-40B4-BE49-F238E27FC236}">
                <a16:creationId xmlns:a16="http://schemas.microsoft.com/office/drawing/2014/main" id="{A73DD5C0-65CF-6E4B-B58F-715788FBE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9925" y="3030539"/>
            <a:ext cx="1143000" cy="407987"/>
          </a:xfrm>
          <a:prstGeom prst="wedgeRectCallout">
            <a:avLst>
              <a:gd name="adj1" fmla="val -59722"/>
              <a:gd name="adj2" fmla="val -115759"/>
            </a:avLst>
          </a:prstGeom>
          <a:solidFill>
            <a:srgbClr val="CC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杀人</a:t>
            </a:r>
            <a:r>
              <a:rPr kumimoji="1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, </a:t>
            </a:r>
            <a:r>
              <a: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建城</a:t>
            </a:r>
          </a:p>
        </p:txBody>
      </p:sp>
      <p:sp>
        <p:nvSpPr>
          <p:cNvPr id="15412" name="AutoShape 52">
            <a:extLst>
              <a:ext uri="{FF2B5EF4-FFF2-40B4-BE49-F238E27FC236}">
                <a16:creationId xmlns:a16="http://schemas.microsoft.com/office/drawing/2014/main" id="{13A9BAA5-A49F-7E4D-A420-5F8998946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3044825"/>
            <a:ext cx="1676400" cy="642938"/>
          </a:xfrm>
          <a:prstGeom prst="wedgeRectCallout">
            <a:avLst>
              <a:gd name="adj1" fmla="val 44699"/>
              <a:gd name="adj2" fmla="val -93458"/>
            </a:avLst>
          </a:prstGeom>
          <a:solidFill>
            <a:srgbClr val="CC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多妻，杀人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炫耀暴力、报复</a:t>
            </a:r>
            <a:endParaRPr kumimoji="1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16" name="Text Box 56">
            <a:extLst>
              <a:ext uri="{FF2B5EF4-FFF2-40B4-BE49-F238E27FC236}">
                <a16:creationId xmlns:a16="http://schemas.microsoft.com/office/drawing/2014/main" id="{EF737730-9A6A-9E46-97ED-B95D1F45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1633539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知识树</a:t>
            </a:r>
          </a:p>
        </p:txBody>
      </p:sp>
      <p:sp>
        <p:nvSpPr>
          <p:cNvPr id="15417" name="Text Box 57">
            <a:extLst>
              <a:ext uri="{FF2B5EF4-FFF2-40B4-BE49-F238E27FC236}">
                <a16:creationId xmlns:a16="http://schemas.microsoft.com/office/drawing/2014/main" id="{6F4038D1-1352-9A4A-9EC1-AB1D3BE67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975" y="1633539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无神的人类文明</a:t>
            </a:r>
            <a:endParaRPr kumimoji="1" lang="zh-TW" altLang="en-US" sz="2000" b="0" i="0" u="none" strike="noStrike" kern="1200" cap="none" spc="0" normalizeH="0" baseline="0" noProof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18" name="Line 58">
            <a:extLst>
              <a:ext uri="{FF2B5EF4-FFF2-40B4-BE49-F238E27FC236}">
                <a16:creationId xmlns:a16="http://schemas.microsoft.com/office/drawing/2014/main" id="{F940E774-A77D-B545-BB2A-3CBD48AD6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3063" y="1851025"/>
            <a:ext cx="4381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419" name="Picture 59">
            <a:extLst>
              <a:ext uri="{FF2B5EF4-FFF2-40B4-BE49-F238E27FC236}">
                <a16:creationId xmlns:a16="http://schemas.microsoft.com/office/drawing/2014/main" id="{1E8C97DA-9B3F-FC47-882F-D25BCCD1F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9" y="1260476"/>
            <a:ext cx="922337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21" name="Text Box 61">
            <a:extLst>
              <a:ext uri="{FF2B5EF4-FFF2-40B4-BE49-F238E27FC236}">
                <a16:creationId xmlns:a16="http://schemas.microsoft.com/office/drawing/2014/main" id="{9289207B-657E-FB45-A360-72FBE44E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5638801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生命树</a:t>
            </a:r>
          </a:p>
        </p:txBody>
      </p:sp>
      <p:sp>
        <p:nvSpPr>
          <p:cNvPr id="15422" name="Text Box 62">
            <a:extLst>
              <a:ext uri="{FF2B5EF4-FFF2-40B4-BE49-F238E27FC236}">
                <a16:creationId xmlns:a16="http://schemas.microsoft.com/office/drawing/2014/main" id="{0AB9C24B-FB77-7546-A371-0B58E5C34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8" y="5630864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寻求神的生活</a:t>
            </a:r>
            <a:endParaRPr kumimoji="1" lang="zh-TW" altLang="en-US" sz="2000" b="0" i="0" u="none" strike="noStrike" kern="1200" cap="none" spc="0" normalizeH="0" baseline="0" noProof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5423" name="Line 63">
            <a:extLst>
              <a:ext uri="{FF2B5EF4-FFF2-40B4-BE49-F238E27FC236}">
                <a16:creationId xmlns:a16="http://schemas.microsoft.com/office/drawing/2014/main" id="{14D33BF9-FBEB-F54E-96B1-53BF5EB38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2275" y="5848350"/>
            <a:ext cx="43815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424" name="Picture 64">
            <a:extLst>
              <a:ext uri="{FF2B5EF4-FFF2-40B4-BE49-F238E27FC236}">
                <a16:creationId xmlns:a16="http://schemas.microsoft.com/office/drawing/2014/main" id="{A108C72C-BA70-FD43-9691-E11443CD4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3" y="5257801"/>
            <a:ext cx="887412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25" name="AutoShape 65">
            <a:extLst>
              <a:ext uri="{FF2B5EF4-FFF2-40B4-BE49-F238E27FC236}">
                <a16:creationId xmlns:a16="http://schemas.microsoft.com/office/drawing/2014/main" id="{60C68D72-C5D4-7F40-B216-62C8F37F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1"/>
            <a:ext cx="1181100" cy="428625"/>
          </a:xfrm>
          <a:prstGeom prst="wedgeRectCallout">
            <a:avLst>
              <a:gd name="adj1" fmla="val -48389"/>
              <a:gd name="adj2" fmla="val -13555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与神同行</a:t>
            </a:r>
          </a:p>
        </p:txBody>
      </p:sp>
      <p:sp>
        <p:nvSpPr>
          <p:cNvPr id="15426" name="Rectangle 66" descr="Canvas">
            <a:extLst>
              <a:ext uri="{FF2B5EF4-FFF2-40B4-BE49-F238E27FC236}">
                <a16:creationId xmlns:a16="http://schemas.microsoft.com/office/drawing/2014/main" id="{5847710F-A3FC-234D-8857-85F3DCE87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9906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5427" name="Text Box 67">
            <a:extLst>
              <a:ext uri="{FF2B5EF4-FFF2-40B4-BE49-F238E27FC236}">
                <a16:creationId xmlns:a16="http://schemas.microsoft.com/office/drawing/2014/main" id="{DC520981-D10F-A349-A158-4B3D35C82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04801"/>
            <a:ext cx="81295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两条路线</a:t>
            </a:r>
          </a:p>
        </p:txBody>
      </p:sp>
      <p:sp>
        <p:nvSpPr>
          <p:cNvPr id="15429" name="AutoShape 69">
            <a:extLst>
              <a:ext uri="{FF2B5EF4-FFF2-40B4-BE49-F238E27FC236}">
                <a16:creationId xmlns:a16="http://schemas.microsoft.com/office/drawing/2014/main" id="{B5EFC2C7-D72D-C549-B4E7-7639AF6D4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4" y="3902076"/>
            <a:ext cx="1336675" cy="428625"/>
          </a:xfrm>
          <a:prstGeom prst="wedgeRectCallout">
            <a:avLst>
              <a:gd name="adj1" fmla="val -42755"/>
              <a:gd name="adj2" fmla="val 118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开始求告神</a:t>
            </a:r>
            <a:endParaRPr kumimoji="1" lang="zh-TW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82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6" grpId="0"/>
      <p:bldP spid="15417" grpId="0"/>
      <p:bldP spid="15421" grpId="0"/>
      <p:bldP spid="154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911B1B5-B7A8-B443-AB36-2B4B1A9CD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25" y="4022725"/>
            <a:ext cx="414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人类第一条船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—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方舟</a:t>
            </a:r>
            <a:r>
              <a:rPr kumimoji="1" lang="en-US" altLang="zh-TW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—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的写照</a:t>
            </a: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7107" name="WordArt 3">
            <a:extLst>
              <a:ext uri="{FF2B5EF4-FFF2-40B4-BE49-F238E27FC236}">
                <a16:creationId xmlns:a16="http://schemas.microsoft.com/office/drawing/2014/main" id="{FF1DC9F7-1B2A-C84E-AC37-9150DCBAF0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68889" y="1271589"/>
            <a:ext cx="2052637" cy="21605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0" cap="none" spc="0" normalizeH="0" baseline="0" noProof="0">
                <a:ln>
                  <a:noFill/>
                </a:ln>
                <a:solidFill>
                  <a:srgbClr val="3333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船</a:t>
            </a:r>
            <a:endParaRPr kumimoji="0" lang="en-US" sz="3600" b="0" i="0" u="none" strike="noStrike" kern="10" cap="none" spc="0" normalizeH="0" baseline="0" noProof="0">
              <a:ln>
                <a:noFill/>
              </a:ln>
              <a:solidFill>
                <a:srgbClr val="333399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C8E5DC49-F098-3647-BCF1-2C319F74B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876800"/>
            <a:ext cx="323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DE7E18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「八口人在一只舟里」</a:t>
            </a:r>
          </a:p>
        </p:txBody>
      </p:sp>
    </p:spTree>
    <p:extLst>
      <p:ext uri="{BB962C8B-B14F-4D97-AF65-F5344CB8AC3E}">
        <p14:creationId xmlns:p14="http://schemas.microsoft.com/office/powerpoint/2010/main" val="7457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 descr="Pink tissue paper">
            <a:extLst>
              <a:ext uri="{FF2B5EF4-FFF2-40B4-BE49-F238E27FC236}">
                <a16:creationId xmlns:a16="http://schemas.microsoft.com/office/drawing/2014/main" id="{BF6F56F8-22D3-AE4B-AB4D-CAC8E4891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90600"/>
            <a:ext cx="1981200" cy="108743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挪亚</a:t>
            </a:r>
          </a:p>
        </p:txBody>
      </p:sp>
      <p:sp>
        <p:nvSpPr>
          <p:cNvPr id="90117" name="Rectangle 5" descr="Recycled paper">
            <a:extLst>
              <a:ext uri="{FF2B5EF4-FFF2-40B4-BE49-F238E27FC236}">
                <a16:creationId xmlns:a16="http://schemas.microsoft.com/office/drawing/2014/main" id="{93807E9B-C9AB-3D45-AD5C-65D1B708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429000"/>
            <a:ext cx="1981200" cy="10874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含</a:t>
            </a:r>
          </a:p>
        </p:txBody>
      </p:sp>
      <p:sp>
        <p:nvSpPr>
          <p:cNvPr id="90118" name="Rectangle 6" descr="Stationery">
            <a:extLst>
              <a:ext uri="{FF2B5EF4-FFF2-40B4-BE49-F238E27FC236}">
                <a16:creationId xmlns:a16="http://schemas.microsoft.com/office/drawing/2014/main" id="{52843BCD-C43F-4748-A7C0-C3FFB5F91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429000"/>
            <a:ext cx="1981200" cy="1087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闪</a:t>
            </a:r>
          </a:p>
        </p:txBody>
      </p:sp>
      <p:sp>
        <p:nvSpPr>
          <p:cNvPr id="90119" name="Rectangle 7" descr="Parchment">
            <a:extLst>
              <a:ext uri="{FF2B5EF4-FFF2-40B4-BE49-F238E27FC236}">
                <a16:creationId xmlns:a16="http://schemas.microsoft.com/office/drawing/2014/main" id="{58ABE2A9-072F-5F47-9F82-ACFDAF0C7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429000"/>
            <a:ext cx="1981200" cy="1087438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雅弗</a:t>
            </a:r>
          </a:p>
        </p:txBody>
      </p:sp>
      <p:cxnSp>
        <p:nvCxnSpPr>
          <p:cNvPr id="90120" name="AutoShape 8">
            <a:extLst>
              <a:ext uri="{FF2B5EF4-FFF2-40B4-BE49-F238E27FC236}">
                <a16:creationId xmlns:a16="http://schemas.microsoft.com/office/drawing/2014/main" id="{BC6A2BED-E2A5-0842-80C2-D64D627E2BC5}"/>
              </a:ext>
            </a:extLst>
          </p:cNvPr>
          <p:cNvCxnSpPr>
            <a:cxnSpLocks noChangeShapeType="1"/>
            <a:stCxn id="90116" idx="2"/>
            <a:endCxn id="90117" idx="0"/>
          </p:cNvCxnSpPr>
          <p:nvPr/>
        </p:nvCxnSpPr>
        <p:spPr bwMode="auto">
          <a:xfrm rot="5400000">
            <a:off x="4163219" y="1420019"/>
            <a:ext cx="1350962" cy="266700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1" name="AutoShape 9">
            <a:extLst>
              <a:ext uri="{FF2B5EF4-FFF2-40B4-BE49-F238E27FC236}">
                <a16:creationId xmlns:a16="http://schemas.microsoft.com/office/drawing/2014/main" id="{E1C672A1-2A3F-654B-A4F8-6E865E9123AB}"/>
              </a:ext>
            </a:extLst>
          </p:cNvPr>
          <p:cNvCxnSpPr>
            <a:cxnSpLocks noChangeShapeType="1"/>
            <a:stCxn id="90116" idx="2"/>
            <a:endCxn id="90118" idx="0"/>
          </p:cNvCxnSpPr>
          <p:nvPr/>
        </p:nvCxnSpPr>
        <p:spPr bwMode="auto">
          <a:xfrm rot="5400000">
            <a:off x="5496719" y="2753519"/>
            <a:ext cx="1350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2" name="AutoShape 10">
            <a:extLst>
              <a:ext uri="{FF2B5EF4-FFF2-40B4-BE49-F238E27FC236}">
                <a16:creationId xmlns:a16="http://schemas.microsoft.com/office/drawing/2014/main" id="{2FB6F075-4A76-D743-8FB1-61D80FB7083C}"/>
              </a:ext>
            </a:extLst>
          </p:cNvPr>
          <p:cNvCxnSpPr>
            <a:cxnSpLocks noChangeShapeType="1"/>
            <a:stCxn id="90116" idx="2"/>
            <a:endCxn id="90119" idx="0"/>
          </p:cNvCxnSpPr>
          <p:nvPr/>
        </p:nvCxnSpPr>
        <p:spPr bwMode="auto">
          <a:xfrm rot="16200000" flipH="1">
            <a:off x="6830219" y="1420019"/>
            <a:ext cx="1350962" cy="266700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23" name="Rectangle 11" descr="Recycled paper">
            <a:extLst>
              <a:ext uri="{FF2B5EF4-FFF2-40B4-BE49-F238E27FC236}">
                <a16:creationId xmlns:a16="http://schemas.microsoft.com/office/drawing/2014/main" id="{A1ED9BC8-89D9-964E-8B2E-92E9FF353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51364"/>
            <a:ext cx="1981200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非洲</a:t>
            </a: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90124" name="Rectangle 12" descr="Stationery">
            <a:extLst>
              <a:ext uri="{FF2B5EF4-FFF2-40B4-BE49-F238E27FC236}">
                <a16:creationId xmlns:a16="http://schemas.microsoft.com/office/drawing/2014/main" id="{33D652CE-D63D-8749-BE24-39973E560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551364"/>
            <a:ext cx="1981200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亚洲</a:t>
            </a: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90125" name="Rectangle 13" descr="Parchment">
            <a:extLst>
              <a:ext uri="{FF2B5EF4-FFF2-40B4-BE49-F238E27FC236}">
                <a16:creationId xmlns:a16="http://schemas.microsoft.com/office/drawing/2014/main" id="{9B48E9E1-B15C-BE47-A832-1D870A661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551364"/>
            <a:ext cx="1981200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欧洲</a:t>
            </a:r>
            <a:r>
              <a:rPr kumimoji="0" lang="en-US" altLang="zh-TW" sz="3200" b="0" i="0" u="none" strike="noStrike" kern="1200" cap="none" spc="0" normalizeH="0" baseline="0" noProof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981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3" grpId="0"/>
      <p:bldP spid="90124" grpId="0"/>
      <p:bldP spid="901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building">
            <a:extLst>
              <a:ext uri="{FF2B5EF4-FFF2-40B4-BE49-F238E27FC236}">
                <a16:creationId xmlns:a16="http://schemas.microsoft.com/office/drawing/2014/main" id="{A02C8B30-5ED6-1041-94A7-6095D5D5F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43012"/>
            <a:ext cx="4572000" cy="3900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067" name="Picture 3" descr="figure01">
            <a:extLst>
              <a:ext uri="{FF2B5EF4-FFF2-40B4-BE49-F238E27FC236}">
                <a16:creationId xmlns:a16="http://schemas.microsoft.com/office/drawing/2014/main" id="{1BAB924F-F0D4-7448-8B2B-062D31257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07" y="1243012"/>
            <a:ext cx="4572000" cy="3900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8" name="Rectangle 4">
            <a:extLst>
              <a:ext uri="{FF2B5EF4-FFF2-40B4-BE49-F238E27FC236}">
                <a16:creationId xmlns:a16="http://schemas.microsoft.com/office/drawing/2014/main" id="{A96C3D5F-337F-0340-9E1B-A05E2D343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478" y="5449392"/>
            <a:ext cx="260199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European Parliament:</a:t>
            </a:r>
            <a:b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</a:b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Louise Weiss Building </a:t>
            </a:r>
            <a:b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</a:b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in Strasbourg, France</a:t>
            </a: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9F8E3DB8-B3AB-224C-A982-397833F3C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6" y="5453063"/>
            <a:ext cx="37258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巴别塔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SimHei" panose="02010609060101010101" pitchFamily="49" charset="-122"/>
                <a:cs typeface="+mn-cs"/>
              </a:rPr>
              <a:t>By Pieter Bruegel the Elder (1563)</a:t>
            </a:r>
          </a:p>
        </p:txBody>
      </p:sp>
    </p:spTree>
    <p:extLst>
      <p:ext uri="{BB962C8B-B14F-4D97-AF65-F5344CB8AC3E}">
        <p14:creationId xmlns:p14="http://schemas.microsoft.com/office/powerpoint/2010/main" val="122099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628E5-E80B-4D41-8A88-63691C3F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891" y="471055"/>
            <a:ext cx="10160721" cy="858981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dirty="0"/>
              <a:t>读圣经人物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63E64-E9E0-DB46-B711-C2C1BD6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1" y="1468581"/>
            <a:ext cx="10160721" cy="49045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dirty="0"/>
              <a:t>壹  身世</a:t>
            </a:r>
          </a:p>
          <a:p>
            <a:pPr marL="0" indent="0">
              <a:buNone/>
            </a:pPr>
            <a:r>
              <a:rPr lang="zh-CN" altLang="en-US" sz="2400" dirty="0"/>
              <a:t>一 、姓名：  </a:t>
            </a:r>
            <a:r>
              <a:rPr lang="en-US" altLang="zh-CN" sz="2400" dirty="0"/>
              <a:t>1.</a:t>
            </a:r>
            <a:r>
              <a:rPr lang="zh-CN" altLang="en-US" sz="2400" dirty="0"/>
              <a:t>本名  </a:t>
            </a:r>
            <a:r>
              <a:rPr lang="en-US" altLang="zh-CN" sz="2400" dirty="0"/>
              <a:t>2.</a:t>
            </a:r>
            <a:r>
              <a:rPr lang="zh-CN" altLang="en-US" sz="2400" dirty="0"/>
              <a:t>别名  </a:t>
            </a:r>
            <a:r>
              <a:rPr lang="en-US" altLang="zh-CN" sz="2400" dirty="0"/>
              <a:t>3.</a:t>
            </a:r>
            <a:r>
              <a:rPr lang="zh-CN" altLang="en-US" sz="2400" dirty="0"/>
              <a:t>名字意义  </a:t>
            </a:r>
            <a:r>
              <a:rPr lang="en-US" altLang="zh-CN" sz="2400" dirty="0"/>
              <a:t>4.</a:t>
            </a:r>
            <a:r>
              <a:rPr lang="zh-CN" altLang="en-US" sz="2400" dirty="0"/>
              <a:t>同名者</a:t>
            </a:r>
          </a:p>
          <a:p>
            <a:pPr marL="0" indent="0">
              <a:buNone/>
            </a:pPr>
            <a:r>
              <a:rPr lang="zh-CN" altLang="en-US" sz="2400" dirty="0"/>
              <a:t>二 、年代：  </a:t>
            </a:r>
            <a:r>
              <a:rPr lang="en-US" altLang="zh-CN" sz="2400" dirty="0"/>
              <a:t>1.</a:t>
            </a:r>
            <a:r>
              <a:rPr lang="zh-CN" altLang="en-US" sz="2400" dirty="0"/>
              <a:t>出生  </a:t>
            </a:r>
            <a:r>
              <a:rPr lang="en-US" altLang="zh-CN" sz="2400" dirty="0"/>
              <a:t>2.</a:t>
            </a:r>
            <a:r>
              <a:rPr lang="zh-CN" altLang="en-US" sz="2400" dirty="0"/>
              <a:t>岁数  </a:t>
            </a:r>
            <a:r>
              <a:rPr lang="en-US" altLang="zh-CN" sz="2400" dirty="0"/>
              <a:t>3.</a:t>
            </a:r>
            <a:r>
              <a:rPr lang="zh-CN" altLang="en-US" sz="2400" dirty="0"/>
              <a:t>朝代 </a:t>
            </a:r>
            <a:r>
              <a:rPr lang="en-US" altLang="zh-CN" sz="2400" dirty="0"/>
              <a:t>/</a:t>
            </a:r>
            <a:r>
              <a:rPr lang="zh-CN" altLang="en-US" sz="2400" dirty="0"/>
              <a:t>记元</a:t>
            </a:r>
          </a:p>
          <a:p>
            <a:pPr marL="0" indent="0">
              <a:buNone/>
            </a:pPr>
            <a:r>
              <a:rPr lang="zh-CN" altLang="en-US" sz="2400" dirty="0"/>
              <a:t>三 、地点：  </a:t>
            </a:r>
            <a:r>
              <a:rPr lang="en-US" altLang="zh-CN" sz="2400" dirty="0"/>
              <a:t>1.</a:t>
            </a:r>
            <a:r>
              <a:rPr lang="zh-CN" altLang="en-US" sz="2400" dirty="0"/>
              <a:t>诞生地  </a:t>
            </a:r>
            <a:r>
              <a:rPr lang="en-US" altLang="zh-CN" sz="2400" dirty="0"/>
              <a:t>2.</a:t>
            </a:r>
            <a:r>
              <a:rPr lang="zh-CN" altLang="en-US" sz="2400" dirty="0"/>
              <a:t>迁居地  </a:t>
            </a:r>
            <a:r>
              <a:rPr lang="en-US" altLang="zh-CN" sz="2400" dirty="0"/>
              <a:t>3.</a:t>
            </a:r>
            <a:r>
              <a:rPr lang="zh-CN" altLang="en-US" sz="2400" dirty="0"/>
              <a:t>葬地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四 、家族背景： </a:t>
            </a:r>
            <a:r>
              <a:rPr lang="en-US" altLang="zh-CN" sz="2400" dirty="0"/>
              <a:t>1.</a:t>
            </a:r>
            <a:r>
              <a:rPr lang="zh-CN" altLang="en-US" sz="2400" dirty="0"/>
              <a:t>政治  </a:t>
            </a:r>
            <a:r>
              <a:rPr lang="en-US" altLang="zh-CN" sz="2400" dirty="0"/>
              <a:t>2.</a:t>
            </a:r>
            <a:r>
              <a:rPr lang="zh-CN" altLang="en-US" sz="2400" dirty="0"/>
              <a:t>地理  </a:t>
            </a:r>
            <a:r>
              <a:rPr lang="en-US" altLang="zh-CN" sz="2400" dirty="0"/>
              <a:t>3.</a:t>
            </a:r>
            <a:r>
              <a:rPr lang="zh-CN" altLang="en-US" sz="2400" dirty="0"/>
              <a:t>宗教</a:t>
            </a:r>
          </a:p>
          <a:p>
            <a:pPr marL="0" indent="0">
              <a:buNone/>
            </a:pPr>
            <a:r>
              <a:rPr lang="zh-CN" altLang="en-US" sz="2400" dirty="0"/>
              <a:t>五、 职责： </a:t>
            </a:r>
            <a:r>
              <a:rPr lang="en-US" altLang="zh-CN" sz="2400" dirty="0"/>
              <a:t>1.</a:t>
            </a:r>
            <a:r>
              <a:rPr lang="zh-CN" altLang="en-US" sz="2400" dirty="0"/>
              <a:t>职业  </a:t>
            </a:r>
            <a:r>
              <a:rPr lang="en-US" altLang="zh-CN" sz="2400" dirty="0"/>
              <a:t>2.</a:t>
            </a:r>
            <a:r>
              <a:rPr lang="zh-CN" altLang="en-US" sz="2400" dirty="0"/>
              <a:t>职位</a:t>
            </a:r>
          </a:p>
          <a:p>
            <a:pPr marL="0" indent="0">
              <a:buNone/>
            </a:pPr>
            <a:r>
              <a:rPr lang="zh-CN" altLang="en-US" sz="2400" dirty="0"/>
              <a:t>六、 关係人物：</a:t>
            </a:r>
          </a:p>
          <a:p>
            <a:pPr marL="400050" lvl="1" indent="288925">
              <a:buNone/>
            </a:pPr>
            <a:r>
              <a:rPr lang="en-US" altLang="zh-CN" sz="2200" dirty="0"/>
              <a:t>1.</a:t>
            </a:r>
            <a:r>
              <a:rPr lang="zh-CN" altLang="en-US" sz="2200" dirty="0"/>
              <a:t>父母，配偶，子女，兄弟姊妹，亲属，先祖</a:t>
            </a:r>
            <a:r>
              <a:rPr lang="en-US" altLang="zh-CN" sz="2200" dirty="0"/>
              <a:t>……</a:t>
            </a:r>
            <a:endParaRPr lang="zh-CN" altLang="en-US" sz="2200" dirty="0"/>
          </a:p>
          <a:p>
            <a:pPr marL="400050" lvl="1" indent="288925">
              <a:buNone/>
            </a:pPr>
            <a:r>
              <a:rPr lang="en-US" altLang="zh-CN" sz="2200" dirty="0"/>
              <a:t>2.</a:t>
            </a:r>
            <a:r>
              <a:rPr lang="zh-CN" altLang="en-US" sz="2200" dirty="0"/>
              <a:t>当时君王，邻国君王</a:t>
            </a:r>
          </a:p>
          <a:p>
            <a:pPr marL="400050" lvl="1" indent="288925">
              <a:buNone/>
            </a:pPr>
            <a:r>
              <a:rPr lang="en-US" altLang="zh-CN" sz="2200" dirty="0"/>
              <a:t>3.</a:t>
            </a:r>
            <a:r>
              <a:rPr lang="zh-CN" altLang="en-US" sz="2200" dirty="0"/>
              <a:t>周围人物－朋友，仇敌，先知</a:t>
            </a:r>
            <a:r>
              <a:rPr lang="en-US" altLang="zh-CN" sz="2200" dirty="0"/>
              <a:t>……</a:t>
            </a:r>
            <a:endParaRPr lang="zh-CN" altLang="en-US" sz="2200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28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3BF9-E4BB-5140-A73A-159C42F2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473" y="624111"/>
            <a:ext cx="10216139" cy="1378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EC28-9FEA-7A4C-B19E-BA6D7685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473" y="624111"/>
            <a:ext cx="10216139" cy="5832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dirty="0"/>
              <a:t>贰  事蹟</a:t>
            </a:r>
          </a:p>
          <a:p>
            <a:pPr marL="0" indent="0">
              <a:buNone/>
            </a:pPr>
            <a:r>
              <a:rPr lang="zh-CN" altLang="en-US" sz="2400" dirty="0"/>
              <a:t>一 、</a:t>
            </a:r>
            <a:r>
              <a:rPr lang="zh-CN" altLang="en-US" sz="2200" dirty="0"/>
              <a:t>事蹟大纲</a:t>
            </a:r>
            <a:r>
              <a:rPr lang="en-US" altLang="zh-CN" sz="2200" dirty="0"/>
              <a:t>(</a:t>
            </a:r>
            <a:r>
              <a:rPr lang="zh-CN" altLang="en-US" sz="2200" dirty="0"/>
              <a:t>按时间顺序排列</a:t>
            </a:r>
            <a:r>
              <a:rPr lang="en-US" altLang="zh-CN" sz="2200" dirty="0"/>
              <a:t>)</a:t>
            </a:r>
          </a:p>
          <a:p>
            <a:pPr marL="0" indent="0">
              <a:buNone/>
            </a:pPr>
            <a:r>
              <a:rPr lang="zh-CN" altLang="en-US" sz="2200" dirty="0"/>
              <a:t>二 、 事蹟详述</a:t>
            </a:r>
          </a:p>
          <a:p>
            <a:pPr marL="0" indent="0">
              <a:buNone/>
            </a:pPr>
            <a:r>
              <a:rPr lang="zh-CN" altLang="en-US" sz="2200" dirty="0"/>
              <a:t>三 、 事蹟评论：</a:t>
            </a:r>
            <a:r>
              <a:rPr lang="en-US" altLang="zh-CN" sz="2200" dirty="0"/>
              <a:t>1.</a:t>
            </a:r>
            <a:r>
              <a:rPr lang="zh-CN" altLang="en-US" sz="2200" dirty="0"/>
              <a:t>成功  </a:t>
            </a:r>
            <a:r>
              <a:rPr lang="en-US" altLang="zh-CN" sz="2200" dirty="0"/>
              <a:t>2.</a:t>
            </a:r>
            <a:r>
              <a:rPr lang="zh-CN" altLang="en-US" sz="2200" dirty="0"/>
              <a:t>失败  </a:t>
            </a:r>
            <a:r>
              <a:rPr lang="en-US" altLang="zh-CN" sz="2200" dirty="0"/>
              <a:t>3.</a:t>
            </a:r>
            <a:r>
              <a:rPr lang="zh-CN" altLang="en-US" sz="2200" dirty="0"/>
              <a:t>转捩点</a:t>
            </a:r>
          </a:p>
          <a:p>
            <a:pPr marL="0" indent="0">
              <a:buNone/>
            </a:pPr>
            <a:endParaRPr lang="zh-CN" altLang="en-US" sz="2200" dirty="0"/>
          </a:p>
          <a:p>
            <a:pPr marL="0" indent="0" algn="ctr">
              <a:buNone/>
            </a:pPr>
            <a:r>
              <a:rPr lang="zh-CN" altLang="en-US" sz="2800" dirty="0"/>
              <a:t>叁  为人</a:t>
            </a:r>
          </a:p>
          <a:p>
            <a:pPr marL="0" indent="0">
              <a:buNone/>
            </a:pPr>
            <a:r>
              <a:rPr lang="zh-CN" altLang="en-US" sz="2200" dirty="0"/>
              <a:t>一 、特点 ：  </a:t>
            </a:r>
            <a:r>
              <a:rPr lang="en-US" altLang="zh-CN" sz="2200" dirty="0"/>
              <a:t>1.</a:t>
            </a:r>
            <a:r>
              <a:rPr lang="zh-CN" altLang="en-US" sz="2200" dirty="0"/>
              <a:t>外表  </a:t>
            </a:r>
            <a:r>
              <a:rPr lang="en-US" altLang="zh-CN" sz="2200" dirty="0"/>
              <a:t>2.</a:t>
            </a:r>
            <a:r>
              <a:rPr lang="zh-CN" altLang="en-US" sz="2200" dirty="0"/>
              <a:t>个性  </a:t>
            </a:r>
            <a:r>
              <a:rPr lang="en-US" altLang="zh-CN" sz="2200" dirty="0"/>
              <a:t>3.</a:t>
            </a:r>
            <a:r>
              <a:rPr lang="zh-CN" altLang="en-US" sz="2200" dirty="0"/>
              <a:t>事奉</a:t>
            </a:r>
          </a:p>
          <a:p>
            <a:pPr marL="0" indent="0">
              <a:buNone/>
            </a:pPr>
            <a:r>
              <a:rPr lang="zh-CN" altLang="en-US" sz="2200" dirty="0"/>
              <a:t>二 、表现：   </a:t>
            </a:r>
            <a:r>
              <a:rPr lang="en-US" altLang="zh-CN" sz="2200" dirty="0"/>
              <a:t>1.</a:t>
            </a:r>
            <a:r>
              <a:rPr lang="zh-CN" altLang="en-US" sz="2200" dirty="0"/>
              <a:t>对神  </a:t>
            </a:r>
            <a:r>
              <a:rPr lang="en-US" altLang="zh-CN" sz="2200" dirty="0"/>
              <a:t>2.</a:t>
            </a:r>
            <a:r>
              <a:rPr lang="zh-CN" altLang="en-US" sz="2200" dirty="0"/>
              <a:t>对人 </a:t>
            </a:r>
            <a:r>
              <a:rPr lang="en-US" altLang="zh-CN" sz="2200" dirty="0"/>
              <a:t>3.</a:t>
            </a:r>
            <a:r>
              <a:rPr lang="zh-CN" altLang="en-US" sz="2200" dirty="0"/>
              <a:t>对真理  </a:t>
            </a:r>
            <a:r>
              <a:rPr lang="en-US" altLang="zh-CN" sz="2200" dirty="0"/>
              <a:t>4.</a:t>
            </a:r>
            <a:r>
              <a:rPr lang="zh-CN" altLang="en-US" sz="2200" dirty="0"/>
              <a:t>对罪</a:t>
            </a:r>
          </a:p>
          <a:p>
            <a:pPr marL="0" indent="0">
              <a:buNone/>
            </a:pPr>
            <a:r>
              <a:rPr lang="zh-CN" altLang="en-US" sz="2200" dirty="0"/>
              <a:t>三、 影响：</a:t>
            </a:r>
          </a:p>
          <a:p>
            <a:pPr marL="400050" lvl="1" indent="23495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对当时： </a:t>
            </a:r>
            <a:r>
              <a:rPr lang="en-US" sz="2000" dirty="0"/>
              <a:t>a.</a:t>
            </a:r>
            <a:r>
              <a:rPr lang="zh-CN" altLang="en-US" sz="2000" dirty="0"/>
              <a:t>对以色列人  </a:t>
            </a:r>
            <a:r>
              <a:rPr lang="en-US" sz="2000" dirty="0"/>
              <a:t>b.</a:t>
            </a:r>
            <a:r>
              <a:rPr lang="zh-CN" altLang="en-US" sz="2000" dirty="0"/>
              <a:t>对外邦人</a:t>
            </a:r>
          </a:p>
          <a:p>
            <a:pPr marL="400050" lvl="1" indent="234950"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对后世</a:t>
            </a:r>
          </a:p>
          <a:p>
            <a:pPr marL="0" indent="0">
              <a:buNone/>
            </a:pPr>
            <a:r>
              <a:rPr lang="zh-CN" altLang="en-US" sz="2200" dirty="0"/>
              <a:t>四 、在圣经中的地位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2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EAF6-781C-C044-8B67-1A4A73062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037" y="624111"/>
            <a:ext cx="10174576" cy="824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C97D-E367-0943-8748-71056B244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37" y="706583"/>
            <a:ext cx="10174575" cy="56803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 dirty="0"/>
              <a:t>肆  圣经内的著作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 algn="ctr">
              <a:buNone/>
            </a:pPr>
            <a:r>
              <a:rPr lang="zh-CN" altLang="en-US" sz="2800" dirty="0"/>
              <a:t>伍  他的属灵情形</a:t>
            </a:r>
          </a:p>
          <a:p>
            <a:pPr marL="0" indent="0">
              <a:buNone/>
            </a:pPr>
            <a:r>
              <a:rPr lang="zh-CN" altLang="en-US" sz="2400" dirty="0"/>
              <a:t>一、  日常情形</a:t>
            </a:r>
          </a:p>
          <a:p>
            <a:pPr marL="0" indent="0">
              <a:buNone/>
            </a:pPr>
            <a:r>
              <a:rPr lang="zh-CN" altLang="en-US" sz="2400" dirty="0"/>
              <a:t>二  、过程及转机（软弱</a:t>
            </a:r>
            <a:r>
              <a:rPr lang="en-US" altLang="zh-CN" sz="2400" dirty="0"/>
              <a:t>/</a:t>
            </a:r>
            <a:r>
              <a:rPr lang="zh-CN" altLang="en-US" sz="2400" dirty="0"/>
              <a:t>犯罪、悔改、复兴</a:t>
            </a:r>
            <a:r>
              <a:rPr lang="en-US" altLang="zh-CN" sz="2400" dirty="0"/>
              <a:t>……</a:t>
            </a:r>
            <a:r>
              <a:rPr lang="zh-CN" altLang="en-US" sz="2400" dirty="0"/>
              <a:t>）</a:t>
            </a:r>
          </a:p>
          <a:p>
            <a:pPr marL="0" indent="0">
              <a:buNone/>
            </a:pPr>
            <a:r>
              <a:rPr lang="zh-CN" altLang="en-US" sz="2400" dirty="0"/>
              <a:t>三 、 特点</a:t>
            </a:r>
          </a:p>
          <a:p>
            <a:pPr marL="0" indent="0">
              <a:buNone/>
            </a:pPr>
            <a:r>
              <a:rPr lang="zh-CN" altLang="en-US" sz="2400" dirty="0"/>
              <a:t>四、  属灵认识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 algn="ctr">
              <a:buNone/>
            </a:pPr>
            <a:r>
              <a:rPr lang="zh-CN" altLang="en-US" sz="2800" dirty="0"/>
              <a:t>陆  神</a:t>
            </a:r>
            <a:r>
              <a:rPr lang="en-US" altLang="zh-CN" sz="2800" dirty="0"/>
              <a:t>/</a:t>
            </a:r>
            <a:r>
              <a:rPr lang="zh-CN" altLang="en-US" sz="2800" dirty="0"/>
              <a:t>圣经对他的评价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 algn="ctr">
              <a:buNone/>
            </a:pPr>
            <a:r>
              <a:rPr lang="zh-CN" altLang="en-US" sz="2800" dirty="0"/>
              <a:t>柒  默想心得</a:t>
            </a:r>
          </a:p>
        </p:txBody>
      </p:sp>
    </p:spTree>
    <p:extLst>
      <p:ext uri="{BB962C8B-B14F-4D97-AF65-F5344CB8AC3E}">
        <p14:creationId xmlns:p14="http://schemas.microsoft.com/office/powerpoint/2010/main" val="412789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D27E-F202-4A49-BFBE-94A58A888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891" y="471055"/>
            <a:ext cx="10160721" cy="955963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dirty="0"/>
              <a:t>摩西五经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808E-CB04-0C48-B2DF-11002CB5E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1" y="1593273"/>
            <a:ext cx="10160721" cy="48906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2800" dirty="0"/>
              <a:t>指旧约圣经的前五卷：创世记、出埃及记、利未记、民数记、申命记。</a:t>
            </a:r>
            <a:endParaRPr lang="en-US" altLang="zh-CN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zh-CN" altLang="en-US" sz="2800" dirty="0"/>
              <a:t>作者：摩西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400" dirty="0"/>
              <a:t>【</a:t>
            </a:r>
            <a:r>
              <a:rPr lang="zh-CN" altLang="en-US" sz="2400" dirty="0"/>
              <a:t>近代自由派和不信派学者按“宗教进化论”提出</a:t>
            </a:r>
            <a:r>
              <a:rPr lang="en-US" altLang="zh-CN" sz="2400" dirty="0"/>
              <a:t>JEDP</a:t>
            </a:r>
            <a:r>
              <a:rPr lang="zh-CN" altLang="en-US" sz="2400" dirty="0"/>
              <a:t>底本说否定摩西是作者，但纯属臆测。五经的内证、犹太传统与保守派学者皆否认所谓底本的存在。</a:t>
            </a:r>
            <a:r>
              <a:rPr lang="en-US" altLang="zh-CN" sz="2400" dirty="0"/>
              <a:t>】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zh-CN" altLang="en-US" sz="3000" dirty="0"/>
              <a:t>五经内容</a:t>
            </a:r>
          </a:p>
          <a:p>
            <a:pPr lvl="1">
              <a:buFont typeface="+mj-lt"/>
              <a:buAutoNum type="arabicPeriod"/>
            </a:pPr>
            <a:r>
              <a:rPr lang="zh-CN" altLang="en-US" sz="2400" dirty="0"/>
              <a:t>天地和人类的起源：创</a:t>
            </a:r>
            <a:r>
              <a:rPr lang="en-US" altLang="zh-CN" sz="2400" dirty="0"/>
              <a:t>1-11</a:t>
            </a:r>
            <a:r>
              <a:rPr lang="zh-CN" altLang="en-US" sz="2400" dirty="0"/>
              <a:t>章；</a:t>
            </a:r>
            <a:endParaRPr lang="en-US" altLang="zh-CN" sz="2400" dirty="0"/>
          </a:p>
          <a:p>
            <a:pPr lvl="1">
              <a:buFont typeface="+mj-lt"/>
              <a:buAutoNum type="arabicPeriod"/>
            </a:pPr>
            <a:r>
              <a:rPr lang="zh-CN" altLang="en-US" sz="2400" dirty="0"/>
              <a:t>以色列的起源：创</a:t>
            </a:r>
            <a:r>
              <a:rPr lang="en-US" altLang="zh-CN" sz="2400" dirty="0"/>
              <a:t>12-50</a:t>
            </a:r>
            <a:r>
              <a:rPr lang="zh-CN" altLang="en-US" sz="2400" dirty="0"/>
              <a:t>章；</a:t>
            </a:r>
            <a:endParaRPr lang="en-US" altLang="zh-CN" sz="2400" dirty="0"/>
          </a:p>
          <a:p>
            <a:pPr lvl="1">
              <a:buFont typeface="+mj-lt"/>
              <a:buAutoNum type="arabicPeriod"/>
            </a:pPr>
            <a:r>
              <a:rPr lang="zh-CN" altLang="en-US" sz="2400" dirty="0"/>
              <a:t>以色列立国前史：出埃及记至申命记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94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9219F-F399-B84E-9F3C-8FA410ED6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Quiz QR Code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1E0297-447A-4841-9D0D-C0C777316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5994" y="2019299"/>
            <a:ext cx="3552826" cy="3552826"/>
          </a:xfrm>
        </p:spPr>
      </p:pic>
    </p:spTree>
    <p:extLst>
      <p:ext uri="{BB962C8B-B14F-4D97-AF65-F5344CB8AC3E}">
        <p14:creationId xmlns:p14="http://schemas.microsoft.com/office/powerpoint/2010/main" val="306614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64582-D43F-D940-852B-06006743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443346"/>
            <a:ext cx="10146867" cy="858982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dirty="0"/>
              <a:t>五经的解释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6E0DF-FCD3-6D4E-A8EA-49AD35A5D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745" y="1302329"/>
            <a:ext cx="10146867" cy="5112326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/>
              <a:t>五经的主要文体：</a:t>
            </a:r>
            <a:endParaRPr lang="en-US" altLang="zh-CN" sz="2400" dirty="0"/>
          </a:p>
          <a:p>
            <a:pPr>
              <a:buFont typeface="+mj-lt"/>
              <a:buAutoNum type="arabicPeriod"/>
            </a:pPr>
            <a:r>
              <a:rPr lang="zh-CN" altLang="en-US" dirty="0"/>
              <a:t>记叙文</a:t>
            </a:r>
            <a:r>
              <a:rPr lang="en-US" altLang="zh-CN" dirty="0"/>
              <a:t> (narrative)</a:t>
            </a:r>
            <a:r>
              <a:rPr lang="zh-CN" altLang="en-US" dirty="0"/>
              <a:t>；</a:t>
            </a:r>
          </a:p>
          <a:p>
            <a:pPr>
              <a:buFont typeface="+mj-lt"/>
              <a:buAutoNum type="arabicPeriod"/>
            </a:pPr>
            <a:r>
              <a:rPr lang="zh-CN" altLang="en-US" dirty="0"/>
              <a:t>法规</a:t>
            </a:r>
            <a:r>
              <a:rPr lang="en-US" altLang="zh-CN" dirty="0"/>
              <a:t> (law)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 algn="ctr">
              <a:buNone/>
            </a:pPr>
            <a:r>
              <a:rPr lang="zh-CN" altLang="en-US" sz="2400" dirty="0"/>
              <a:t>解释记叙文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000" dirty="0">
                <a:solidFill>
                  <a:srgbClr val="FF0000"/>
                </a:solidFill>
              </a:rPr>
              <a:t>1.</a:t>
            </a:r>
            <a:r>
              <a:rPr lang="zh-CN" altLang="en-US" sz="2000" dirty="0">
                <a:solidFill>
                  <a:srgbClr val="FF0000"/>
                </a:solidFill>
              </a:rPr>
              <a:t> 记叙的焦点：耶和华神（经文的主角）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不要过分偏重枝叶而忽略全件事的中心</a:t>
            </a:r>
            <a:r>
              <a:rPr lang="en-US" altLang="zh-CN" dirty="0"/>
              <a:t>】</a:t>
            </a:r>
          </a:p>
          <a:p>
            <a:pPr marL="0" indent="0">
              <a:buNone/>
            </a:pPr>
            <a:r>
              <a:rPr lang="en-US" altLang="zh-CN" sz="2000" dirty="0">
                <a:solidFill>
                  <a:srgbClr val="FF0000"/>
                </a:solidFill>
              </a:rPr>
              <a:t>2.</a:t>
            </a:r>
            <a:r>
              <a:rPr lang="zh-CN" altLang="en-US" sz="2000" dirty="0">
                <a:solidFill>
                  <a:srgbClr val="FF0000"/>
                </a:solidFill>
              </a:rPr>
              <a:t> 经文侧重记载神所做的事，却常没有解释做事的理由或动机。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祂做事的方法不一定按照常规或逻辑，甚至是令人难以置信的（创</a:t>
            </a:r>
            <a:r>
              <a:rPr lang="en-US" altLang="zh-CN" dirty="0"/>
              <a:t>50:20</a:t>
            </a:r>
            <a:r>
              <a:rPr lang="zh-CN" altLang="en-US" dirty="0"/>
              <a:t>） 。读者不应只透过这段经文，便替神为祂做事的方法以及祂的属性下结论。</a:t>
            </a:r>
            <a:r>
              <a:rPr lang="en-US" altLang="zh-CN" dirty="0"/>
              <a:t>】</a:t>
            </a:r>
          </a:p>
          <a:p>
            <a:pPr marL="0" indent="0">
              <a:buNone/>
            </a:pPr>
            <a:r>
              <a:rPr lang="en-US" altLang="zh-CN" sz="2000" dirty="0">
                <a:solidFill>
                  <a:srgbClr val="FF0000"/>
                </a:solidFill>
              </a:rPr>
              <a:t>3.</a:t>
            </a:r>
            <a:r>
              <a:rPr lang="zh-CN" altLang="en-US" sz="2000" dirty="0">
                <a:solidFill>
                  <a:srgbClr val="FF0000"/>
                </a:solidFill>
              </a:rPr>
              <a:t> 经文往往不直接给出教训，乃是藉所记下的事件叫读者自己去探索和明白神的启示。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例如约瑟的生平（创</a:t>
            </a:r>
            <a:r>
              <a:rPr lang="en-US" altLang="zh-CN" dirty="0"/>
              <a:t>37</a:t>
            </a:r>
            <a:r>
              <a:rPr lang="zh-CN" altLang="en-US" dirty="0"/>
              <a:t>，</a:t>
            </a:r>
            <a:r>
              <a:rPr lang="en-US" altLang="zh-CN" dirty="0"/>
              <a:t>39-50</a:t>
            </a:r>
            <a:r>
              <a:rPr lang="zh-CN" altLang="en-US" dirty="0"/>
              <a:t>章）不一定每个环节（解梦的技巧）都给予读者直接可应用的教训，但约瑟的一生却清楚表明所有临到他的事情都在神的掌管之下，透过这些让读者认识神的伟大和全能</a:t>
            </a:r>
            <a:r>
              <a:rPr lang="en-US" altLang="zh-CN" dirty="0"/>
              <a:t>——</a:t>
            </a:r>
            <a:r>
              <a:rPr lang="zh-CN" altLang="en-US" dirty="0"/>
              <a:t>神自己（不是约瑟）才是主角！</a:t>
            </a:r>
            <a:r>
              <a:rPr lang="en-US" altLang="zh-CN" dirty="0"/>
              <a:t>】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2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7CB8-E255-F946-B4FD-4202CE3F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891" y="624110"/>
            <a:ext cx="10160721" cy="650508"/>
          </a:xfrm>
        </p:spPr>
        <p:txBody>
          <a:bodyPr/>
          <a:lstStyle/>
          <a:p>
            <a:pPr algn="ctr"/>
            <a:r>
              <a:rPr lang="zh-CN" altLang="en-US" dirty="0"/>
              <a:t>解释法规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9CE30-C169-124E-A330-A83B809D3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1" y="1260762"/>
            <a:ext cx="10160721" cy="5209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000" dirty="0"/>
              <a:t>1.</a:t>
            </a:r>
            <a:r>
              <a:rPr lang="zh-CN" altLang="en-US" sz="2000" dirty="0"/>
              <a:t> 五经中的法规是基于耶和华神和人、特别与以色列民所立的盟约。</a:t>
            </a:r>
            <a:endParaRPr lang="en-US" altLang="zh-CN" sz="2000" dirty="0"/>
          </a:p>
          <a:p>
            <a:pPr lvl="1"/>
            <a:r>
              <a:rPr lang="zh-CN" altLang="en-US" sz="1800" dirty="0"/>
              <a:t>无条件的约：挪亚之约、亚伯拉罕之约；</a:t>
            </a:r>
            <a:endParaRPr lang="en-US" altLang="zh-CN" sz="1800" dirty="0"/>
          </a:p>
          <a:p>
            <a:pPr lvl="1"/>
            <a:r>
              <a:rPr lang="zh-CN" altLang="en-US" sz="1800" dirty="0"/>
              <a:t>有条件的约：亚当之约、西乃之约（巴勒斯坦之约）</a:t>
            </a:r>
            <a:endParaRPr lang="en-US" altLang="zh-CN" sz="1800" dirty="0"/>
          </a:p>
          <a:p>
            <a:pPr marL="457200" lvl="1" indent="0">
              <a:buNone/>
            </a:pPr>
            <a:endParaRPr lang="zh-CN" altLang="en-US" sz="1800" dirty="0"/>
          </a:p>
          <a:p>
            <a:pPr marL="0" indent="0">
              <a:buNone/>
            </a:pPr>
            <a:r>
              <a:rPr lang="en-US" altLang="zh-CN" sz="2000" dirty="0"/>
              <a:t>2.</a:t>
            </a:r>
            <a:r>
              <a:rPr lang="zh-CN" altLang="en-US" sz="2000" dirty="0"/>
              <a:t> 五经中的法规涵盖了（出</a:t>
            </a:r>
            <a:r>
              <a:rPr lang="en-US" altLang="zh-CN" sz="2000" dirty="0"/>
              <a:t>19</a:t>
            </a:r>
            <a:r>
              <a:rPr lang="zh-CN" altLang="en-US" sz="2000" dirty="0"/>
              <a:t>章</a:t>
            </a:r>
            <a:r>
              <a:rPr lang="en-US" altLang="zh-CN" sz="2000" dirty="0"/>
              <a:t>——</a:t>
            </a:r>
            <a:r>
              <a:rPr lang="zh-CN" altLang="en-US" sz="2000" dirty="0"/>
              <a:t>申</a:t>
            </a:r>
            <a:r>
              <a:rPr lang="en-US" altLang="zh-CN" sz="2000" dirty="0"/>
              <a:t>30</a:t>
            </a:r>
            <a:r>
              <a:rPr lang="zh-CN" altLang="en-US" sz="2000" dirty="0"/>
              <a:t>章）</a:t>
            </a:r>
            <a:endParaRPr lang="en-US" altLang="zh-CN" sz="2000" dirty="0"/>
          </a:p>
          <a:p>
            <a:pPr lvl="1"/>
            <a:r>
              <a:rPr lang="zh-CN" altLang="en-US" sz="1800" dirty="0"/>
              <a:t>神与人：宗教律（敬拜</a:t>
            </a:r>
            <a:r>
              <a:rPr lang="en-US" altLang="zh-CN" sz="1800" dirty="0"/>
              <a:t>/</a:t>
            </a:r>
            <a:r>
              <a:rPr lang="zh-CN" altLang="en-US" sz="1800" dirty="0"/>
              <a:t>献祭）</a:t>
            </a:r>
            <a:endParaRPr lang="en-US" altLang="zh-CN" sz="1800" dirty="0"/>
          </a:p>
          <a:p>
            <a:pPr lvl="1"/>
            <a:r>
              <a:rPr lang="zh-CN" altLang="en-US" sz="1800" dirty="0"/>
              <a:t>人与人：民事律（刑法与民法）</a:t>
            </a:r>
            <a:endParaRPr lang="en-US" altLang="zh-CN" sz="1800" dirty="0"/>
          </a:p>
          <a:p>
            <a:pPr lvl="1"/>
            <a:r>
              <a:rPr lang="zh-CN" altLang="en-US" sz="1800" dirty="0"/>
              <a:t>人与自然：自然律（环保）</a:t>
            </a:r>
            <a:endParaRPr lang="en-US" altLang="zh-CN" sz="1800" dirty="0"/>
          </a:p>
          <a:p>
            <a:pPr marL="457200" lvl="1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2000" dirty="0"/>
              <a:t>3.</a:t>
            </a:r>
            <a:r>
              <a:rPr lang="zh-CN" altLang="en-US" sz="2000" dirty="0"/>
              <a:t> 五经中的大多数的法规（如献祭和旷野生活的条例），今日基督徒不须按字面去遵行（参徒</a:t>
            </a:r>
            <a:r>
              <a:rPr lang="en-US" altLang="zh-CN" sz="2000" dirty="0"/>
              <a:t>10</a:t>
            </a:r>
            <a:r>
              <a:rPr lang="zh-CN" altLang="en-US" sz="2000" dirty="0"/>
              <a:t>，</a:t>
            </a:r>
            <a:r>
              <a:rPr lang="en-US" altLang="zh-CN" sz="2000" dirty="0"/>
              <a:t>15</a:t>
            </a:r>
            <a:r>
              <a:rPr lang="zh-CN" altLang="en-US" sz="2000" dirty="0"/>
              <a:t>章），但要留意这些法规背后的原则和精意依然适用（林后</a:t>
            </a:r>
            <a:r>
              <a:rPr lang="en-US" altLang="zh-CN" sz="2000" dirty="0"/>
              <a:t>3:6</a:t>
            </a:r>
            <a:r>
              <a:rPr lang="zh-CN" altLang="en-US" sz="2000" dirty="0"/>
              <a:t>）。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4.</a:t>
            </a:r>
            <a:r>
              <a:rPr lang="zh-CN" altLang="en-US" sz="2000" dirty="0"/>
              <a:t> 五经法规中的总纲：“十诫”（出</a:t>
            </a:r>
            <a:r>
              <a:rPr lang="en-US" altLang="zh-CN" sz="2000" dirty="0"/>
              <a:t>20:1-17</a:t>
            </a:r>
            <a:r>
              <a:rPr lang="zh-CN" altLang="en-US" sz="2000" dirty="0"/>
              <a:t>）；以及“尽心、尽性、尽力爱耶和华你的神” （申</a:t>
            </a:r>
            <a:r>
              <a:rPr lang="en-US" altLang="zh-CN" sz="2000" dirty="0"/>
              <a:t>6:5</a:t>
            </a:r>
            <a:r>
              <a:rPr lang="zh-CN" altLang="en-US" sz="2000" dirty="0"/>
              <a:t>）和“爱人如己”的诫命（利</a:t>
            </a:r>
            <a:r>
              <a:rPr lang="en-US" altLang="zh-CN" sz="2000" dirty="0"/>
              <a:t>19:18</a:t>
            </a:r>
            <a:r>
              <a:rPr lang="zh-CN" altLang="en-US" sz="2000" dirty="0"/>
              <a:t>），都是新约信徒必须遵守的（参太</a:t>
            </a:r>
            <a:r>
              <a:rPr lang="en-US" altLang="zh-CN" sz="2000" dirty="0"/>
              <a:t>22:37-40</a:t>
            </a:r>
            <a:r>
              <a:rPr lang="zh-CN" altLang="en-US" sz="2000" dirty="0"/>
              <a:t>）。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67881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6416-62A7-DF41-85E9-31DA4B9F4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471056"/>
            <a:ext cx="10146867" cy="831272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dirty="0"/>
              <a:t>创世记导读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66FB-711B-2440-B48A-EAFBDD2A6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745" y="1413164"/>
            <a:ext cx="10146867" cy="50430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sz="2800" dirty="0"/>
              <a:t>创世记 </a:t>
            </a:r>
            <a:r>
              <a:rPr lang="en-US" altLang="zh-CN" sz="2800" dirty="0"/>
              <a:t>(</a:t>
            </a:r>
            <a:r>
              <a:rPr lang="en-US" sz="2800" dirty="0">
                <a:latin typeface="Times" pitchFamily="2" charset="0"/>
              </a:rPr>
              <a:t>Genesis</a:t>
            </a:r>
            <a:r>
              <a:rPr lang="en-US" sz="2800" dirty="0"/>
              <a:t>) </a:t>
            </a:r>
            <a:r>
              <a:rPr lang="zh-CN" altLang="en-US" sz="2800" dirty="0"/>
              <a:t>为摩西五经第一本书，书名源自七十士译本（源头）。希伯来原文圣经名称</a:t>
            </a:r>
            <a:r>
              <a:rPr lang="he-IL" sz="3900" dirty="0"/>
              <a:t>בראשׁית</a:t>
            </a:r>
            <a:r>
              <a:rPr lang="zh-CN" altLang="en-US" sz="2800" dirty="0"/>
              <a:t>是本书第一个字，意 “起初”。</a:t>
            </a: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  <a:p>
            <a:pPr marL="0" indent="0">
              <a:buNone/>
            </a:pPr>
            <a:r>
              <a:rPr lang="zh-CN" altLang="en-US" sz="3000" dirty="0"/>
              <a:t>本书内容（两大段）</a:t>
            </a:r>
            <a:endParaRPr lang="en-US" altLang="zh-CN" sz="3000" dirty="0"/>
          </a:p>
          <a:p>
            <a:pPr lvl="1">
              <a:buFont typeface="+mj-lt"/>
              <a:buAutoNum type="arabicPeriod"/>
            </a:pPr>
            <a:r>
              <a:rPr lang="zh-CN" altLang="en-US" sz="2800" dirty="0"/>
              <a:t>一至十一章：史前史。救恩历史的引言，说明世界、人类和罪恶的来源。</a:t>
            </a:r>
            <a:endParaRPr lang="en-US" altLang="zh-CN" sz="2800" dirty="0"/>
          </a:p>
          <a:p>
            <a:pPr lvl="1">
              <a:buFont typeface="+mj-lt"/>
              <a:buAutoNum type="arabicPeriod"/>
            </a:pPr>
            <a:r>
              <a:rPr lang="zh-CN" altLang="en-US" sz="2800" dirty="0"/>
              <a:t>十二至五十章：族长历史。耶和华神对以色列族长（亚伯拉罕、以撒、雅各和约瑟）的拣选和立约。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r>
              <a:rPr lang="zh-CN" altLang="en-US" sz="3000" dirty="0"/>
              <a:t>按文体可分为十段：</a:t>
            </a:r>
            <a:r>
              <a:rPr lang="he-IL" sz="3900" dirty="0"/>
              <a:t>תֹּולֵדֹות</a:t>
            </a:r>
            <a:r>
              <a:rPr lang="zh-CN" altLang="en-US" sz="3000" dirty="0"/>
              <a:t>结构式 </a:t>
            </a:r>
            <a:r>
              <a:rPr lang="en-US" altLang="zh-CN" sz="3000" dirty="0"/>
              <a:t>(</a:t>
            </a:r>
            <a:r>
              <a:rPr lang="en-US" sz="3000" i="1" dirty="0" err="1">
                <a:latin typeface="Times" pitchFamily="2" charset="0"/>
              </a:rPr>
              <a:t>toledoth</a:t>
            </a:r>
            <a:r>
              <a:rPr lang="en-US" sz="3000" dirty="0">
                <a:latin typeface="Times" pitchFamily="2" charset="0"/>
              </a:rPr>
              <a:t> formula</a:t>
            </a:r>
            <a:r>
              <a:rPr lang="en-US" sz="3000" dirty="0"/>
              <a:t>)</a:t>
            </a:r>
          </a:p>
          <a:p>
            <a:pPr marL="400050" lvl="1" indent="0">
              <a:buNone/>
            </a:pPr>
            <a:r>
              <a:rPr lang="zh-CN" altLang="en-US" sz="2800" dirty="0"/>
              <a:t>“</a:t>
            </a:r>
            <a:r>
              <a:rPr lang="en-US" sz="2800" dirty="0"/>
              <a:t>XX</a:t>
            </a:r>
            <a:r>
              <a:rPr lang="zh-CN" altLang="en-US" sz="2800" dirty="0"/>
              <a:t>的后代记在下面”</a:t>
            </a:r>
            <a:endParaRPr lang="en-US" altLang="zh-CN" sz="28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72159-E1D4-7F46-AC06-CAFFA568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037" y="624110"/>
            <a:ext cx="10174576" cy="15174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4573C31-879C-0F45-8E24-8E6384815A2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330037" y="637309"/>
          <a:ext cx="10174576" cy="5860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671">
                  <a:extLst>
                    <a:ext uri="{9D8B030D-6E8A-4147-A177-3AD203B41FA5}">
                      <a16:colId xmlns:a16="http://schemas.microsoft.com/office/drawing/2014/main" val="2121729708"/>
                    </a:ext>
                  </a:extLst>
                </a:gridCol>
                <a:gridCol w="8281905">
                  <a:extLst>
                    <a:ext uri="{9D8B030D-6E8A-4147-A177-3AD203B41FA5}">
                      <a16:colId xmlns:a16="http://schemas.microsoft.com/office/drawing/2014/main" val="120346262"/>
                    </a:ext>
                  </a:extLst>
                </a:gridCol>
              </a:tblGrid>
              <a:tr h="778963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要旨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</a:rPr>
                        <a:t>记载神创造天地；并建立一个民族（以色列）、要把她分别出来敬拜祂。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1267264348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作者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摩西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2706691418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写作对象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以色列人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1724859371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写作时间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约公元前</a:t>
                      </a:r>
                      <a:r>
                        <a:rPr lang="en-US" sz="2000" dirty="0">
                          <a:effectLst/>
                        </a:rPr>
                        <a:t>1450</a:t>
                      </a:r>
                      <a:r>
                        <a:rPr lang="zh-CN" sz="2000" dirty="0">
                          <a:effectLst/>
                        </a:rPr>
                        <a:t>至</a:t>
                      </a:r>
                      <a:r>
                        <a:rPr lang="en-US" sz="2000" dirty="0">
                          <a:effectLst/>
                        </a:rPr>
                        <a:t>1410</a:t>
                      </a:r>
                      <a:r>
                        <a:rPr lang="zh-CN" sz="2000" dirty="0">
                          <a:effectLst/>
                        </a:rPr>
                        <a:t>年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2113420665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写作地点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在以色列人飘流的旷野、西奈半岛的某处。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3099659005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背景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中东地区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656057888"/>
                  </a:ext>
                </a:extLst>
              </a:tr>
              <a:tr h="21534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钥节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神就照着自己的形像造人，乃是照着</a:t>
                      </a:r>
                      <a:r>
                        <a:rPr lang="zh-CN" altLang="en-US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祂</a:t>
                      </a:r>
                      <a:r>
                        <a:rPr lang="zh-CN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的形像造男造女。（</a:t>
                      </a:r>
                      <a:r>
                        <a:rPr lang="en-US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1:27</a:t>
                      </a:r>
                      <a:r>
                        <a:rPr lang="zh-CN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altLang="zh-CN" sz="22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耶和华对亚伯兰说：“我必叫你成为大国。我必赐福给你，叫你的名为大，你也要叫别人得福。为你祝福的，我必赐福与他；那咒诅你的，我必咒诅他。地上的万族都要因你得福。”（</a:t>
                      </a:r>
                      <a:r>
                        <a:rPr lang="en-US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12:2-3</a:t>
                      </a:r>
                      <a:r>
                        <a:rPr lang="zh-CN" sz="22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）</a:t>
                      </a:r>
                      <a:endParaRPr lang="en-US" sz="22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2612528596"/>
                  </a:ext>
                </a:extLst>
              </a:tr>
              <a:tr h="488016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主要人物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亚当、夏娃、挪亚、亚伯拉罕、撒拉、以撒、利百加、雅各、约瑟</a:t>
                      </a:r>
                      <a:r>
                        <a:rPr lang="en-US" altLang="zh-CN" sz="2000" dirty="0">
                          <a:effectLst/>
                        </a:rPr>
                        <a:t>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extLst>
                  <a:ext uri="{0D108BD9-81ED-4DB2-BD59-A6C34878D82A}">
                    <a16:rowId xmlns:a16="http://schemas.microsoft.com/office/drawing/2014/main" val="325297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7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722E-790F-2349-AFDE-B430DA96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327" y="624110"/>
            <a:ext cx="10202285" cy="6861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6595AB-E114-9549-A129-956491B6688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274618" y="624110"/>
          <a:ext cx="10229994" cy="5957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3866">
                  <a:extLst>
                    <a:ext uri="{9D8B030D-6E8A-4147-A177-3AD203B41FA5}">
                      <a16:colId xmlns:a16="http://schemas.microsoft.com/office/drawing/2014/main" val="3662762857"/>
                    </a:ext>
                  </a:extLst>
                </a:gridCol>
                <a:gridCol w="2828064">
                  <a:extLst>
                    <a:ext uri="{9D8B030D-6E8A-4147-A177-3AD203B41FA5}">
                      <a16:colId xmlns:a16="http://schemas.microsoft.com/office/drawing/2014/main" val="155972888"/>
                    </a:ext>
                  </a:extLst>
                </a:gridCol>
                <a:gridCol w="2828064">
                  <a:extLst>
                    <a:ext uri="{9D8B030D-6E8A-4147-A177-3AD203B41FA5}">
                      <a16:colId xmlns:a16="http://schemas.microsoft.com/office/drawing/2014/main" val="3119414747"/>
                    </a:ext>
                  </a:extLst>
                </a:gridCol>
              </a:tblGrid>
              <a:tr h="735280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dirty="0">
                          <a:effectLst/>
                        </a:rPr>
                        <a:t>分段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</a:rPr>
                        <a:t>内容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>
                          <a:effectLst/>
                        </a:rPr>
                        <a:t>应用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488796"/>
                  </a:ext>
                </a:extLst>
              </a:tr>
              <a:tr h="2016313">
                <a:tc>
                  <a:txBody>
                    <a:bodyPr/>
                    <a:lstStyle/>
                    <a:p>
                      <a:pPr marL="0" marR="0" algn="just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b="1" dirty="0">
                          <a:effectLst/>
                        </a:rPr>
                        <a:t>一、创造（</a:t>
                      </a:r>
                      <a:r>
                        <a:rPr lang="en-US" sz="2200" b="1" dirty="0">
                          <a:effectLst/>
                        </a:rPr>
                        <a:t>1:1</a:t>
                      </a:r>
                      <a:r>
                        <a:rPr lang="zh-CN" sz="2200" b="1" dirty="0">
                          <a:effectLst/>
                        </a:rPr>
                        <a:t>－</a:t>
                      </a:r>
                      <a:r>
                        <a:rPr lang="en-US" sz="2200" b="1" dirty="0">
                          <a:effectLst/>
                        </a:rPr>
                        <a:t>2:3</a:t>
                      </a:r>
                      <a:r>
                        <a:rPr lang="zh-CN" sz="2200" b="1" dirty="0">
                          <a:effectLst/>
                        </a:rPr>
                        <a:t>）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神创造天地、并各种动植物；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惟独照着自己的形像造人。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>
                          <a:effectLst/>
                        </a:rPr>
                        <a:t>一切都是神的创造。</a:t>
                      </a:r>
                      <a:endParaRPr lang="en-US" sz="2000" b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>
                          <a:effectLst/>
                        </a:rPr>
                        <a:t>很多时候别人轻看</a:t>
                      </a:r>
                      <a:r>
                        <a:rPr lang="en-US" sz="2000" b="0">
                          <a:effectLst/>
                        </a:rPr>
                        <a:t>/</a:t>
                      </a:r>
                      <a:r>
                        <a:rPr lang="zh-CN" sz="2000" b="0">
                          <a:effectLst/>
                        </a:rPr>
                        <a:t>侮辱我们、但是我们仍然可以肯定自己的价值和尊严，因为我们有神的形像。</a:t>
                      </a:r>
                      <a:endParaRPr lang="en-US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7198563"/>
                  </a:ext>
                </a:extLst>
              </a:tr>
              <a:tr h="1603275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b="1" dirty="0">
                          <a:effectLst/>
                        </a:rPr>
                        <a:t>二、亚当的故事（</a:t>
                      </a:r>
                      <a:r>
                        <a:rPr lang="en-US" sz="2200" b="1" dirty="0">
                          <a:effectLst/>
                        </a:rPr>
                        <a:t>2:4</a:t>
                      </a:r>
                      <a:r>
                        <a:rPr lang="zh-CN" sz="2200" b="1" dirty="0">
                          <a:effectLst/>
                        </a:rPr>
                        <a:t>－</a:t>
                      </a:r>
                      <a:r>
                        <a:rPr lang="en-US" sz="2200" b="1" dirty="0">
                          <a:effectLst/>
                        </a:rPr>
                        <a:t>5:32</a:t>
                      </a:r>
                      <a:r>
                        <a:rPr lang="zh-CN" sz="2200" b="1" dirty="0">
                          <a:effectLst/>
                        </a:rPr>
                        <a:t>）</a:t>
                      </a:r>
                      <a:endParaRPr lang="en-US" sz="2200" b="1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亚当与夏娃（</a:t>
                      </a:r>
                      <a:r>
                        <a:rPr lang="en-US" sz="2000" b="0" dirty="0">
                          <a:effectLst/>
                        </a:rPr>
                        <a:t>2:4-3:24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该隐与亚伯（</a:t>
                      </a:r>
                      <a:r>
                        <a:rPr lang="en-US" sz="2000" b="0" dirty="0">
                          <a:effectLst/>
                        </a:rPr>
                        <a:t>4:1-26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亚当的后代（</a:t>
                      </a:r>
                      <a:r>
                        <a:rPr lang="en-US" sz="2000" b="0" dirty="0">
                          <a:effectLst/>
                        </a:rPr>
                        <a:t>5:1-32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亚当夏娃受造时是无罪的。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但自从他们不顺服神吃了禁果后，罪就进入了整个世界。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从他们身上可以看到撒旦的诱惑、罪的破坏力和犯罪的苦果。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9439968"/>
                  </a:ext>
                </a:extLst>
              </a:tr>
              <a:tr h="1602587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b="1" dirty="0">
                          <a:effectLst/>
                        </a:rPr>
                        <a:t>三、挪亚的故事（</a:t>
                      </a:r>
                      <a:r>
                        <a:rPr lang="en-US" sz="2200" b="1" dirty="0">
                          <a:effectLst/>
                        </a:rPr>
                        <a:t>6:1</a:t>
                      </a:r>
                      <a:r>
                        <a:rPr lang="zh-CN" sz="2200" b="1" dirty="0">
                          <a:effectLst/>
                        </a:rPr>
                        <a:t>－</a:t>
                      </a:r>
                      <a:r>
                        <a:rPr lang="en-US" sz="2200" b="1" dirty="0">
                          <a:effectLst/>
                        </a:rPr>
                        <a:t>11:9</a:t>
                      </a:r>
                      <a:r>
                        <a:rPr lang="zh-CN" sz="2200" b="1" dirty="0">
                          <a:effectLst/>
                        </a:rPr>
                        <a:t>）</a:t>
                      </a:r>
                      <a:endParaRPr lang="en-US" sz="2200" b="1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洪水（</a:t>
                      </a:r>
                      <a:r>
                        <a:rPr lang="en-US" sz="2000" b="0" dirty="0">
                          <a:effectLst/>
                        </a:rPr>
                        <a:t>6-8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地上的新人类（</a:t>
                      </a:r>
                      <a:r>
                        <a:rPr lang="en-US" sz="2000" b="0" dirty="0">
                          <a:effectLst/>
                        </a:rPr>
                        <a:t>9-10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巴别塔（</a:t>
                      </a:r>
                      <a:r>
                        <a:rPr lang="en-US" sz="2000" b="0" dirty="0">
                          <a:effectLst/>
                        </a:rPr>
                        <a:t>11:1-9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>
                          <a:effectLst/>
                        </a:rPr>
                        <a:t>挪亚顺服神、造方舟，就蒙神保守，一家幸免于洪水。</a:t>
                      </a:r>
                      <a:endParaRPr lang="en-US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神昔日保守挪亚，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今日也会保守忠心顺服祂的人。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1261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4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6468-6334-BD4F-839E-731D0C3FF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037" y="624110"/>
            <a:ext cx="10174576" cy="6861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20348E-C276-114D-9B97-2D4482F6A56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330037" y="624111"/>
          <a:ext cx="10280073" cy="5762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80819">
                  <a:extLst>
                    <a:ext uri="{9D8B030D-6E8A-4147-A177-3AD203B41FA5}">
                      <a16:colId xmlns:a16="http://schemas.microsoft.com/office/drawing/2014/main" val="2390724622"/>
                    </a:ext>
                  </a:extLst>
                </a:gridCol>
                <a:gridCol w="2849627">
                  <a:extLst>
                    <a:ext uri="{9D8B030D-6E8A-4147-A177-3AD203B41FA5}">
                      <a16:colId xmlns:a16="http://schemas.microsoft.com/office/drawing/2014/main" val="3756238753"/>
                    </a:ext>
                  </a:extLst>
                </a:gridCol>
                <a:gridCol w="2849627">
                  <a:extLst>
                    <a:ext uri="{9D8B030D-6E8A-4147-A177-3AD203B41FA5}">
                      <a16:colId xmlns:a16="http://schemas.microsoft.com/office/drawing/2014/main" val="3786353462"/>
                    </a:ext>
                  </a:extLst>
                </a:gridCol>
              </a:tblGrid>
              <a:tr h="3860944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1" dirty="0">
                          <a:effectLst/>
                        </a:rPr>
                        <a:t>四、亚伯拉罕的故事（</a:t>
                      </a:r>
                      <a:r>
                        <a:rPr lang="en-US" sz="2000" b="1" dirty="0">
                          <a:effectLst/>
                        </a:rPr>
                        <a:t>11:10</a:t>
                      </a:r>
                      <a:r>
                        <a:rPr lang="zh-CN" sz="2000" b="1" dirty="0">
                          <a:effectLst/>
                        </a:rPr>
                        <a:t>－</a:t>
                      </a:r>
                      <a:r>
                        <a:rPr lang="en-US" sz="2000" b="1" dirty="0">
                          <a:effectLst/>
                        </a:rPr>
                        <a:t>25:18</a:t>
                      </a:r>
                      <a:r>
                        <a:rPr lang="zh-CN" sz="2000" b="1" dirty="0">
                          <a:effectLst/>
                        </a:rPr>
                        <a:t>）</a:t>
                      </a:r>
                      <a:endParaRPr lang="en-US" sz="2000" b="1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神呼召亚伯拉（</a:t>
                      </a:r>
                      <a:r>
                        <a:rPr lang="en-US" sz="2000" b="0" dirty="0">
                          <a:effectLst/>
                        </a:rPr>
                        <a:t>11:10-12:20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亚伯拉罕与罗得（</a:t>
                      </a:r>
                      <a:r>
                        <a:rPr lang="en-US" sz="2000" b="0" dirty="0">
                          <a:effectLst/>
                        </a:rPr>
                        <a:t>13:1-14:24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神与亚伯拉罕立约（</a:t>
                      </a:r>
                      <a:r>
                        <a:rPr lang="en-US" sz="2000" b="0" dirty="0">
                          <a:effectLst/>
                        </a:rPr>
                        <a:t>15:1-17:27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4.</a:t>
                      </a:r>
                      <a:r>
                        <a:rPr lang="zh-CN" sz="2000" b="0" dirty="0">
                          <a:effectLst/>
                        </a:rPr>
                        <a:t>所多玛与蛾摩拉（</a:t>
                      </a:r>
                      <a:r>
                        <a:rPr lang="en-US" sz="2000" b="0" dirty="0">
                          <a:effectLst/>
                        </a:rPr>
                        <a:t>18:1-19:38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5.</a:t>
                      </a:r>
                      <a:r>
                        <a:rPr lang="zh-CN" sz="2000" b="0" dirty="0">
                          <a:effectLst/>
                        </a:rPr>
                        <a:t>以撒出生和献祭（</a:t>
                      </a:r>
                      <a:r>
                        <a:rPr lang="en-US" sz="2000" b="0" dirty="0">
                          <a:effectLst/>
                        </a:rPr>
                        <a:t>20:1-22:19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6.</a:t>
                      </a:r>
                      <a:r>
                        <a:rPr lang="zh-CN" sz="2000" b="0" dirty="0">
                          <a:effectLst/>
                        </a:rPr>
                        <a:t>以撒娶利百加（</a:t>
                      </a:r>
                      <a:r>
                        <a:rPr lang="en-US" sz="2000" b="0" dirty="0">
                          <a:effectLst/>
                        </a:rPr>
                        <a:t>22:20-24:67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7.</a:t>
                      </a:r>
                      <a:r>
                        <a:rPr lang="zh-CN" sz="2000" b="0" dirty="0">
                          <a:effectLst/>
                        </a:rPr>
                        <a:t>亚伯拉罕去世（</a:t>
                      </a:r>
                      <a:r>
                        <a:rPr lang="en-US" sz="2000" b="0" dirty="0">
                          <a:effectLst/>
                        </a:rPr>
                        <a:t>25:1-18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亚伯拉罕</a:t>
                      </a:r>
                      <a:r>
                        <a:rPr lang="zh-CN" altLang="en-US" sz="2000" b="0" dirty="0">
                          <a:effectLst/>
                        </a:rPr>
                        <a:t>七十五岁</a:t>
                      </a:r>
                      <a:r>
                        <a:rPr lang="zh-CN" sz="2000" b="0" dirty="0">
                          <a:effectLst/>
                        </a:rPr>
                        <a:t>蒙神呼召离开本地本族父家，到迦南游牧</a:t>
                      </a:r>
                      <a:r>
                        <a:rPr lang="zh-CN" altLang="en-US" sz="2000" b="0" dirty="0">
                          <a:effectLst/>
                        </a:rPr>
                        <a:t>；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等候</a:t>
                      </a:r>
                      <a:r>
                        <a:rPr lang="zh-CN" altLang="en-US" sz="2000" b="0" dirty="0">
                          <a:effectLst/>
                        </a:rPr>
                        <a:t>二十五</a:t>
                      </a:r>
                      <a:r>
                        <a:rPr lang="zh-CN" sz="2000" b="0" dirty="0">
                          <a:effectLst/>
                        </a:rPr>
                        <a:t>年才得应许之子以撒</a:t>
                      </a:r>
                      <a:r>
                        <a:rPr lang="zh-CN" altLang="en-US" sz="2000" b="0" dirty="0">
                          <a:effectLst/>
                        </a:rPr>
                        <a:t>；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并愿意照神的吩咐将以撒献为燔祭。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他虽然受到神严厉的试验</a:t>
                      </a:r>
                      <a:r>
                        <a:rPr lang="zh-CN" altLang="en-US" sz="2000" b="0" dirty="0">
                          <a:effectLst/>
                        </a:rPr>
                        <a:t>、</a:t>
                      </a:r>
                      <a:r>
                        <a:rPr lang="zh-CN" sz="2000" b="0" dirty="0">
                          <a:effectLst/>
                        </a:rPr>
                        <a:t>，其中也有软弱失败，但终其一生以信心顺服神的带领</a:t>
                      </a:r>
                      <a:r>
                        <a:rPr lang="zh-CN" altLang="en-US" sz="2000" b="0" dirty="0">
                          <a:effectLst/>
                        </a:rPr>
                        <a:t>。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为我们树立信心生活的榜样（“信心之父”）。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7950121"/>
                  </a:ext>
                </a:extLst>
              </a:tr>
              <a:tr h="1901890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1" dirty="0">
                          <a:effectLst/>
                        </a:rPr>
                        <a:t>五、以撒的故事（</a:t>
                      </a:r>
                      <a:r>
                        <a:rPr lang="en-US" sz="2000" b="1" dirty="0">
                          <a:effectLst/>
                        </a:rPr>
                        <a:t>25:19</a:t>
                      </a:r>
                      <a:r>
                        <a:rPr lang="zh-CN" sz="2000" b="1" dirty="0">
                          <a:effectLst/>
                        </a:rPr>
                        <a:t>－</a:t>
                      </a:r>
                      <a:r>
                        <a:rPr lang="en-US" sz="2000" b="1" dirty="0">
                          <a:effectLst/>
                        </a:rPr>
                        <a:t>28:9</a:t>
                      </a:r>
                      <a:r>
                        <a:rPr lang="zh-CN" sz="2000" b="1" dirty="0">
                          <a:effectLst/>
                        </a:rPr>
                        <a:t>）</a:t>
                      </a:r>
                      <a:endParaRPr lang="en-US" sz="2000" b="1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雅各与以扫（</a:t>
                      </a:r>
                      <a:r>
                        <a:rPr lang="en-US" sz="2000" b="0" dirty="0">
                          <a:effectLst/>
                        </a:rPr>
                        <a:t>25:19-34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以撒与亚比米勒（</a:t>
                      </a:r>
                      <a:r>
                        <a:rPr lang="en-US" sz="2000" b="0" dirty="0">
                          <a:effectLst/>
                        </a:rPr>
                        <a:t>26:1-35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雅各骗取以撒祝福（</a:t>
                      </a:r>
                      <a:r>
                        <a:rPr lang="en-US" sz="2000" b="0" dirty="0">
                          <a:effectLst/>
                        </a:rPr>
                        <a:t>27:1-2</a:t>
                      </a:r>
                      <a:r>
                        <a:rPr lang="en-US" altLang="zh-CN" sz="2000" b="0" dirty="0">
                          <a:effectLst/>
                        </a:rPr>
                        <a:t>7</a:t>
                      </a:r>
                      <a:r>
                        <a:rPr lang="en-US" sz="2000" b="0" dirty="0">
                          <a:effectLst/>
                        </a:rPr>
                        <a:t>:</a:t>
                      </a:r>
                      <a:r>
                        <a:rPr lang="en-US" altLang="zh-CN" sz="2000" b="0" dirty="0">
                          <a:effectLst/>
                        </a:rPr>
                        <a:t>46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以撒的顺服：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父亲要献他为祭时，他没有反抗；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老仆人为他物色妻子，他欣然迎娶。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我们也应当</a:t>
                      </a:r>
                      <a:r>
                        <a:rPr lang="zh-CN" altLang="en-US" sz="2000" b="0" dirty="0">
                          <a:effectLst/>
                        </a:rPr>
                        <a:t>学习他顺服</a:t>
                      </a:r>
                      <a:r>
                        <a:rPr lang="zh-CN" sz="2000" b="0" dirty="0">
                          <a:effectLst/>
                        </a:rPr>
                        <a:t>神的旨意。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904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04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6FAA4-4A0B-6648-B503-CF1E709E8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302327" y="578391"/>
            <a:ext cx="10202285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794536-1EBC-594D-9868-4CE66C9765C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302327" y="624110"/>
          <a:ext cx="10349345" cy="5721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1687">
                  <a:extLst>
                    <a:ext uri="{9D8B030D-6E8A-4147-A177-3AD203B41FA5}">
                      <a16:colId xmlns:a16="http://schemas.microsoft.com/office/drawing/2014/main" val="1643510618"/>
                    </a:ext>
                  </a:extLst>
                </a:gridCol>
                <a:gridCol w="2868829">
                  <a:extLst>
                    <a:ext uri="{9D8B030D-6E8A-4147-A177-3AD203B41FA5}">
                      <a16:colId xmlns:a16="http://schemas.microsoft.com/office/drawing/2014/main" val="995607051"/>
                    </a:ext>
                  </a:extLst>
                </a:gridCol>
                <a:gridCol w="2868829">
                  <a:extLst>
                    <a:ext uri="{9D8B030D-6E8A-4147-A177-3AD203B41FA5}">
                      <a16:colId xmlns:a16="http://schemas.microsoft.com/office/drawing/2014/main" val="2914134401"/>
                    </a:ext>
                  </a:extLst>
                </a:gridCol>
              </a:tblGrid>
              <a:tr h="2188073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b="1" dirty="0">
                          <a:effectLst/>
                        </a:rPr>
                        <a:t>六、雅各的故事（</a:t>
                      </a:r>
                      <a:r>
                        <a:rPr lang="en-US" sz="2200" b="1" dirty="0">
                          <a:effectLst/>
                        </a:rPr>
                        <a:t>28:1</a:t>
                      </a:r>
                      <a:r>
                        <a:rPr lang="zh-CN" sz="2200" b="1" dirty="0">
                          <a:effectLst/>
                        </a:rPr>
                        <a:t>－</a:t>
                      </a:r>
                      <a:r>
                        <a:rPr lang="en-US" sz="2200" b="1" dirty="0">
                          <a:effectLst/>
                        </a:rPr>
                        <a:t>36:43</a:t>
                      </a:r>
                      <a:r>
                        <a:rPr lang="zh-CN" sz="2200" b="1" dirty="0">
                          <a:effectLst/>
                        </a:rPr>
                        <a:t>）</a:t>
                      </a:r>
                      <a:endParaRPr lang="en-US" sz="2200" b="1" dirty="0">
                        <a:effectLst/>
                      </a:endParaRPr>
                    </a:p>
                    <a:p>
                      <a:pPr marL="0" marR="0" indent="2540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雅各逃难（</a:t>
                      </a:r>
                      <a:r>
                        <a:rPr lang="en-US" sz="2000" b="0" dirty="0">
                          <a:effectLst/>
                        </a:rPr>
                        <a:t>28:1-22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indent="2540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雅各成家立业（</a:t>
                      </a:r>
                      <a:r>
                        <a:rPr lang="en-US" sz="2000" b="0" dirty="0">
                          <a:effectLst/>
                        </a:rPr>
                        <a:t>29:1-30:43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indent="2540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雅各逃离回乡（</a:t>
                      </a:r>
                      <a:r>
                        <a:rPr lang="en-US" sz="2000" b="0" dirty="0">
                          <a:effectLst/>
                        </a:rPr>
                        <a:t>31:1-36:43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indent="25400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【</a:t>
                      </a:r>
                      <a:r>
                        <a:rPr lang="en-US" sz="2000" b="0" dirty="0">
                          <a:effectLst/>
                        </a:rPr>
                        <a:t>36</a:t>
                      </a:r>
                      <a:r>
                        <a:rPr lang="zh-CN" sz="2000" b="0" dirty="0">
                          <a:effectLst/>
                        </a:rPr>
                        <a:t>章为以扫的插段】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雅各投奔舅父拉班，服事拉班长达二十年。</a:t>
                      </a:r>
                      <a:endParaRPr lang="en-US" altLang="zh-CN" sz="2000" b="0" dirty="0">
                        <a:effectLst/>
                      </a:endParaRP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后来逃离返乡、与神摔跤、被神对付。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虽然他犯了很多错，我们仍能从他身上学习如何过仰望神、事奉神的生活。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6362607"/>
                  </a:ext>
                </a:extLst>
              </a:tr>
              <a:tr h="3533199"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200" b="1" dirty="0">
                          <a:effectLst/>
                        </a:rPr>
                        <a:t>七、约瑟的故事（</a:t>
                      </a:r>
                      <a:r>
                        <a:rPr lang="en-US" sz="2200" b="1" dirty="0">
                          <a:effectLst/>
                        </a:rPr>
                        <a:t>37</a:t>
                      </a:r>
                      <a:r>
                        <a:rPr lang="zh-CN" sz="2200" b="1" dirty="0">
                          <a:effectLst/>
                        </a:rPr>
                        <a:t>－</a:t>
                      </a:r>
                      <a:r>
                        <a:rPr lang="en-US" sz="2200" b="1" dirty="0">
                          <a:effectLst/>
                        </a:rPr>
                        <a:t>50</a:t>
                      </a:r>
                      <a:r>
                        <a:rPr lang="zh-CN" sz="2200" b="1" dirty="0">
                          <a:effectLst/>
                        </a:rPr>
                        <a:t>章）</a:t>
                      </a:r>
                      <a:endParaRPr lang="en-US" sz="2200" b="1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1.</a:t>
                      </a:r>
                      <a:r>
                        <a:rPr lang="zh-CN" sz="2000" b="0" dirty="0">
                          <a:effectLst/>
                        </a:rPr>
                        <a:t>约瑟被卖为奴（</a:t>
                      </a:r>
                      <a:r>
                        <a:rPr lang="en-US" sz="2000" b="0" dirty="0">
                          <a:effectLst/>
                        </a:rPr>
                        <a:t>37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2.</a:t>
                      </a:r>
                      <a:r>
                        <a:rPr lang="zh-CN" sz="2000" b="0" dirty="0">
                          <a:effectLst/>
                        </a:rPr>
                        <a:t>约瑟被诬陷下监（</a:t>
                      </a:r>
                      <a:r>
                        <a:rPr lang="en-US" sz="2000" b="0" dirty="0">
                          <a:effectLst/>
                        </a:rPr>
                        <a:t>39:1-41:36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3.</a:t>
                      </a:r>
                      <a:r>
                        <a:rPr lang="zh-CN" sz="2000" b="0" dirty="0">
                          <a:effectLst/>
                        </a:rPr>
                        <a:t>约瑟管理埃及全地（</a:t>
                      </a:r>
                      <a:r>
                        <a:rPr lang="en-US" sz="2000" b="0" dirty="0">
                          <a:effectLst/>
                        </a:rPr>
                        <a:t>41:37-57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4.</a:t>
                      </a:r>
                      <a:r>
                        <a:rPr lang="zh-CN" sz="2000" b="0" dirty="0">
                          <a:effectLst/>
                        </a:rPr>
                        <a:t>约瑟与兄弟埃及相会（</a:t>
                      </a:r>
                      <a:r>
                        <a:rPr lang="en-US" sz="2000" b="0" dirty="0">
                          <a:effectLst/>
                        </a:rPr>
                        <a:t>42-45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5.</a:t>
                      </a:r>
                      <a:r>
                        <a:rPr lang="zh-CN" sz="2000" b="0" dirty="0">
                          <a:effectLst/>
                        </a:rPr>
                        <a:t>雅各全家下埃及（</a:t>
                      </a:r>
                      <a:r>
                        <a:rPr lang="en-US" sz="2000" b="0" dirty="0">
                          <a:effectLst/>
                        </a:rPr>
                        <a:t>46-49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br>
                        <a:rPr lang="en-US" sz="2000" b="0" dirty="0">
                          <a:effectLst/>
                        </a:rPr>
                      </a:br>
                      <a:r>
                        <a:rPr lang="en-US" sz="2000" b="0" dirty="0">
                          <a:effectLst/>
                        </a:rPr>
                        <a:t>6.</a:t>
                      </a:r>
                      <a:r>
                        <a:rPr lang="zh-CN" sz="2000" b="0" dirty="0">
                          <a:effectLst/>
                        </a:rPr>
                        <a:t>雅各与约瑟死在埃及（</a:t>
                      </a:r>
                      <a:r>
                        <a:rPr lang="en-US" sz="2000" b="0" dirty="0">
                          <a:effectLst/>
                        </a:rPr>
                        <a:t>50</a:t>
                      </a:r>
                      <a:r>
                        <a:rPr lang="zh-CN" sz="2000" b="0" dirty="0">
                          <a:effectLst/>
                        </a:rPr>
                        <a:t>章）</a:t>
                      </a:r>
                      <a:endParaRPr lang="en-US" sz="2000" b="0" dirty="0">
                        <a:effectLst/>
                      </a:endParaRPr>
                    </a:p>
                    <a:p>
                      <a:pPr marL="28575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【</a:t>
                      </a:r>
                      <a:r>
                        <a:rPr lang="en-US" sz="2000" b="0" dirty="0">
                          <a:effectLst/>
                        </a:rPr>
                        <a:t>38</a:t>
                      </a:r>
                      <a:r>
                        <a:rPr lang="zh-CN" sz="2000" b="0" dirty="0">
                          <a:effectLst/>
                        </a:rPr>
                        <a:t>章为犹大与她玛的插段】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约瑟被哥哥卖到埃及为奴、被主母诬告下牢、被酒政忘记</a:t>
                      </a:r>
                      <a:r>
                        <a:rPr lang="en-US" sz="2000" b="0" dirty="0">
                          <a:effectLst/>
                        </a:rPr>
                        <a:t>……</a:t>
                      </a:r>
                    </a:p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但神兴起他做全埃及的宰相，并在大饥荒中拯救了雅各的全家。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0" marB="0" anchor="ctr"/>
                </a:tc>
                <a:tc>
                  <a:txBody>
                    <a:bodyPr/>
                    <a:lstStyle/>
                    <a:p>
                      <a:pPr marL="0" marR="0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0" dirty="0">
                          <a:effectLst/>
                        </a:rPr>
                        <a:t>从他身上我们领悟到逆境和不公平的际遇，不但能培育我们坚强的品格、而且会经历神更深的引领！（创 </a:t>
                      </a:r>
                      <a:r>
                        <a:rPr lang="en-US" sz="2000" b="0" dirty="0">
                          <a:effectLst/>
                        </a:rPr>
                        <a:t>50:20</a:t>
                      </a:r>
                      <a:r>
                        <a:rPr lang="zh-CN" sz="2000" b="0" dirty="0">
                          <a:effectLst/>
                        </a:rPr>
                        <a:t>；罗</a:t>
                      </a:r>
                      <a:r>
                        <a:rPr lang="en-US" sz="2000" b="0" dirty="0">
                          <a:effectLst/>
                        </a:rPr>
                        <a:t>5:3-5</a:t>
                      </a:r>
                      <a:r>
                        <a:rPr lang="zh-CN" sz="2000" b="0" dirty="0">
                          <a:effectLst/>
                        </a:rPr>
                        <a:t>）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1658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7005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2251</Words>
  <Application>Microsoft Macintosh PowerPoint</Application>
  <PresentationFormat>Widescreen</PresentationFormat>
  <Paragraphs>225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Gisha</vt:lpstr>
      <vt:lpstr>KaiTi</vt:lpstr>
      <vt:lpstr>新細明體</vt:lpstr>
      <vt:lpstr>SimHei</vt:lpstr>
      <vt:lpstr>幼圆</vt:lpstr>
      <vt:lpstr>Arial</vt:lpstr>
      <vt:lpstr>Calibri</vt:lpstr>
      <vt:lpstr>Century Gothic</vt:lpstr>
      <vt:lpstr>Times</vt:lpstr>
      <vt:lpstr>Times New Roman</vt:lpstr>
      <vt:lpstr>Wingdings 3</vt:lpstr>
      <vt:lpstr>Wisp</vt:lpstr>
      <vt:lpstr>摩西五经导读</vt:lpstr>
      <vt:lpstr>摩西五经</vt:lpstr>
      <vt:lpstr>五经的解释</vt:lpstr>
      <vt:lpstr>解释法规</vt:lpstr>
      <vt:lpstr>创世记导读</vt:lpstr>
      <vt:lpstr>PowerPoint Presentation</vt:lpstr>
      <vt:lpstr>PowerPoint Presentation</vt:lpstr>
      <vt:lpstr>PowerPoint Presentation</vt:lpstr>
      <vt:lpstr>PowerPoint Presentation</vt:lpstr>
      <vt:lpstr>创1章的解释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读圣经人物</vt:lpstr>
      <vt:lpstr>PowerPoint Presentation</vt:lpstr>
      <vt:lpstr>PowerPoint Presentation</vt:lpstr>
      <vt:lpstr>Quiz QR Code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摩西五经导读</dc:title>
  <dc:creator>pan xiaoming</dc:creator>
  <cp:lastModifiedBy>pan xiaoming</cp:lastModifiedBy>
  <cp:revision>1</cp:revision>
  <dcterms:created xsi:type="dcterms:W3CDTF">2024-01-17T18:52:13Z</dcterms:created>
  <dcterms:modified xsi:type="dcterms:W3CDTF">2024-01-17T18:54:57Z</dcterms:modified>
</cp:coreProperties>
</file>